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32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330" r:id="rId20"/>
    <p:sldId id="331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66" d="100"/>
          <a:sy n="66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FBF62C-7294-4C77-8E8C-1930BAB48B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92E9B-DAA0-40B1-860B-D65CAB593962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95B3DC-5BF3-4319-8ECA-F08BDEEB1F8E}" type="slidenum">
              <a:rPr lang="en-US"/>
              <a:pPr/>
              <a:t>11</a:t>
            </a:fld>
            <a:endParaRPr lang="en-US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BD397-09B5-4660-BCD9-340BFABB83CE}" type="slidenum">
              <a:rPr lang="en-US"/>
              <a:pPr/>
              <a:t>12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F0772-32CE-4476-88D9-3C786E611359}" type="slidenum">
              <a:rPr lang="en-US"/>
              <a:pPr/>
              <a:t>13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0A429-79C2-4AAE-9BD4-631AD92CFEF0}" type="slidenum">
              <a:rPr lang="en-US"/>
              <a:pPr/>
              <a:t>14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CD938-17FA-4BE1-93B6-7F6C9DE01255}" type="slidenum">
              <a:rPr lang="en-US"/>
              <a:pPr/>
              <a:t>15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7B1D65-105C-4C82-B61E-A9693AF1340D}" type="slidenum">
              <a:rPr lang="en-US"/>
              <a:pPr/>
              <a:t>16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017A6-49A8-43DB-B957-C0244A32778F}" type="slidenum">
              <a:rPr lang="en-US"/>
              <a:pPr/>
              <a:t>17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F7D147-37C1-4EB2-8F1C-6687BE8724DB}" type="slidenum">
              <a:rPr lang="en-US"/>
              <a:pPr/>
              <a:t>18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02FD2-DEFA-475B-B6BF-980B33C3BEF8}" type="slidenum">
              <a:rPr lang="en-US"/>
              <a:pPr/>
              <a:t>21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6F926C-37C3-4015-8068-EC2621247B16}" type="slidenum">
              <a:rPr lang="en-US"/>
              <a:pPr/>
              <a:t>22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82733-0A97-42C3-8275-A88E9916A9A7}" type="slidenum">
              <a:rPr lang="en-US"/>
              <a:pPr/>
              <a:t>3</a:t>
            </a:fld>
            <a:endParaRPr lang="en-US"/>
          </a:p>
        </p:txBody>
      </p:sp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F353F3-8CB0-4AFA-B47E-CDAA08148C91}" type="slidenum">
              <a:rPr lang="en-US"/>
              <a:pPr/>
              <a:t>23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9EE815-AA66-4474-89B6-A95BB9C7E4D7}" type="slidenum">
              <a:rPr lang="en-US"/>
              <a:pPr/>
              <a:t>24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C45EA-191C-490C-A25C-AEBC0DA3FA03}" type="slidenum">
              <a:rPr lang="en-US"/>
              <a:pPr/>
              <a:t>25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4B2C9D-948A-4DDC-B165-E1C3CD322469}" type="slidenum">
              <a:rPr lang="en-US"/>
              <a:pPr/>
              <a:t>26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22192-3ECD-4CF0-A673-61354FCD7718}" type="slidenum">
              <a:rPr lang="en-US"/>
              <a:pPr/>
              <a:t>27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81B15A-38F8-446A-8F57-60C5EA66AD41}" type="slidenum">
              <a:rPr lang="en-US"/>
              <a:pPr/>
              <a:t>28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D1404-E907-4310-B86D-8B4D9D490A60}" type="slidenum">
              <a:rPr lang="en-US"/>
              <a:pPr/>
              <a:t>29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0D1797-8125-4C29-92D0-9A5DE864FAC0}" type="slidenum">
              <a:rPr lang="en-US"/>
              <a:pPr/>
              <a:t>30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3BF8DA-22A1-45C0-AC19-EC4730643952}" type="slidenum">
              <a:rPr lang="en-US"/>
              <a:pPr/>
              <a:t>31</a:t>
            </a:fld>
            <a:endParaRPr lang="en-US"/>
          </a:p>
        </p:txBody>
      </p:sp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93DF22-640A-4F2E-9C9A-9A0FC180C7CC}" type="slidenum">
              <a:rPr lang="en-US"/>
              <a:pPr/>
              <a:t>32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C9ABD-69CB-476A-AF7D-D1346B8BF8C0}" type="slidenum">
              <a:rPr lang="en-US"/>
              <a:pPr/>
              <a:t>4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906D3-8784-4A5E-8E79-951DA9333732}" type="slidenum">
              <a:rPr lang="en-US"/>
              <a:pPr/>
              <a:t>33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44881-5A05-4B1B-8F3B-B13697A55301}" type="slidenum">
              <a:rPr lang="en-US"/>
              <a:pPr/>
              <a:t>34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22ABAE-CEC4-47F8-B992-A5D35C30C3A8}" type="slidenum">
              <a:rPr lang="en-US"/>
              <a:pPr/>
              <a:t>35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87C5F-0ABE-4767-B743-A975704114B5}" type="slidenum">
              <a:rPr lang="en-US"/>
              <a:pPr/>
              <a:t>36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DE3A16-2B27-41E1-B55A-A30BAE6719FC}" type="slidenum">
              <a:rPr lang="en-US"/>
              <a:pPr/>
              <a:t>37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33660F-CAC6-42A0-854F-C6DC651FB4EA}" type="slidenum">
              <a:rPr lang="en-US"/>
              <a:pPr/>
              <a:t>5</a:t>
            </a:fld>
            <a:endParaRPr lang="en-US"/>
          </a:p>
        </p:txBody>
      </p:sp>
      <p:sp>
        <p:nvSpPr>
          <p:cNvPr id="90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DEAB5-64CD-4DDF-8322-DEB16A83D5D0}" type="slidenum">
              <a:rPr lang="en-US"/>
              <a:pPr/>
              <a:t>6</a:t>
            </a:fld>
            <a:endParaRPr lang="en-US"/>
          </a:p>
        </p:txBody>
      </p:sp>
      <p:sp>
        <p:nvSpPr>
          <p:cNvPr id="90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63326-7820-4885-AA2F-9D0C69574E41}" type="slidenum">
              <a:rPr lang="en-US"/>
              <a:pPr/>
              <a:t>7</a:t>
            </a:fld>
            <a:endParaRPr lang="en-US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FF18F-522E-45B5-A883-3CEE499B90AD}" type="slidenum">
              <a:rPr lang="en-US"/>
              <a:pPr/>
              <a:t>8</a:t>
            </a:fld>
            <a:endParaRPr lang="en-US"/>
          </a:p>
        </p:txBody>
      </p:sp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3DD54-38BB-404F-843D-E583480A2D72}" type="slidenum">
              <a:rPr lang="en-US"/>
              <a:pPr/>
              <a:t>9</a:t>
            </a:fld>
            <a:endParaRPr lang="en-US"/>
          </a:p>
        </p:txBody>
      </p:sp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73E1A-9FCD-4E37-AC76-5F50231F5CC7}" type="slidenum">
              <a:rPr lang="en-US"/>
              <a:pPr/>
              <a:t>10</a:t>
            </a:fld>
            <a:endParaRPr 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417B-6387-465F-B7F0-82E26E3A6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F6AA5-10CC-485D-B287-26BE9326D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6BE60-7168-4F4A-A8B5-E077D40DA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401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9892326-BE1C-45C0-A725-52F3F590E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80989-FBCF-45A0-A21D-8E3CE7FA4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62FC8-C13B-4361-91BB-63752BD061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B6D15-D386-4B49-B466-60F264BB2C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041B-CBB7-4EFE-A06D-0E7234343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3DFA2-51D2-436B-AFBB-ADDD04F7D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938E7-F856-4D04-B533-989AAB39E7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79C1C-1482-4390-90A3-304B9100E8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7D84D-478C-4890-ABDA-A3E9DD571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401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Обрада резултата мерења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7E0A60A-3E1C-41A3-B866-EABFD07558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package" Target="../embeddings/Microsoft_Office_Word_Document3.docx"/><Relationship Id="rId4" Type="http://schemas.openxmlformats.org/officeDocument/2006/relationships/package" Target="../embeddings/Microsoft_Office_Word_Document2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Microsoft_Office_Word_Document4.docx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Word_Document5.docx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Microsoft_Office_Word_Document6.docx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Microsoft_Office_Word_Document7.docx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package" Target="../embeddings/Microsoft_Office_Word_Document9.docx"/><Relationship Id="rId4" Type="http://schemas.openxmlformats.org/officeDocument/2006/relationships/package" Target="../embeddings/Microsoft_Office_Word_Document8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1430"/>
            <a:ext cx="7772400" cy="1669142"/>
          </a:xfrm>
        </p:spPr>
        <p:txBody>
          <a:bodyPr/>
          <a:lstStyle/>
          <a:p>
            <a:pPr algn="ctr"/>
            <a:r>
              <a:rPr lang="sr-Cyrl-C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</a:t>
            </a:r>
            <a:br>
              <a:rPr lang="sr-Cyrl-C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СТУДИЈЕ ФАРМАЦИЈЕ</a:t>
            </a: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4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И16 ОБРАДА РЕЗУЛТАТА МЕРЕЊА</a:t>
            </a:r>
            <a:r>
              <a:rPr lang="en-US" sz="24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262085"/>
            <a:ext cx="8650514" cy="2296886"/>
          </a:xfrm>
        </p:spPr>
        <p:txBody>
          <a:bodyPr/>
          <a:lstStyle/>
          <a:p>
            <a:endParaRPr lang="sr-Cyrl-RS" sz="2400" b="1" dirty="0" smtClean="0"/>
          </a:p>
          <a:p>
            <a:r>
              <a:rPr lang="sr-Cyrl-RS" sz="2400" b="1" dirty="0" smtClean="0"/>
              <a:t>Предавање 5 – Значајне, сигурне, сумњиве цифре и непотребне цифре. Правила за заокруживање бројева. Правила за заокруживање резултата мерења.</a:t>
            </a:r>
          </a:p>
          <a:p>
            <a:endParaRPr lang="sr-Cyrl-RS" sz="2400" b="1" dirty="0" smtClean="0"/>
          </a:p>
          <a:p>
            <a:r>
              <a:rPr lang="sr-Cyrl-RS" sz="2000" dirty="0" smtClean="0"/>
              <a:t>                                                                       Доц. др Ксенија Вучићевић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Обрада резултата мерења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417B-6387-465F-B7F0-82E26E3A6187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8738" y="0"/>
            <a:ext cx="14065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269F-644F-4C58-B986-069E525AA116}" type="slidenum">
              <a:rPr lang="en-US"/>
              <a:pPr/>
              <a:t>10</a:t>
            </a:fld>
            <a:endParaRPr lang="en-US"/>
          </a:p>
        </p:txBody>
      </p:sp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Цифре које у декадном запису долазе иза сумњиве не садрже у себи релевантне информације о мереној величини</a:t>
            </a:r>
          </a:p>
          <a:p>
            <a:pPr lvl="1"/>
            <a:r>
              <a:rPr lang="ru-RU" smtClean="0"/>
              <a:t>то су </a:t>
            </a:r>
            <a:r>
              <a:rPr lang="ru-RU" i="1" smtClean="0"/>
              <a:t>непотребне цифре</a:t>
            </a:r>
            <a:r>
              <a:rPr lang="ru-RU" smtClean="0"/>
              <a:t> </a:t>
            </a:r>
            <a:endParaRPr lang="en-US" smtClean="0"/>
          </a:p>
          <a:p>
            <a:r>
              <a:rPr lang="ru-RU" smtClean="0"/>
              <a:t>Непотребне цифре по правилу настају као резултат израчунавања</a:t>
            </a:r>
          </a:p>
          <a:p>
            <a:r>
              <a:rPr lang="ru-RU" i="1" smtClean="0"/>
              <a:t>У коначном резултату непотребне цифре треба обавезно изоставити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5DE8A-071D-489E-B75C-26A4AF985000}" type="slidenum">
              <a:rPr lang="en-US"/>
              <a:pPr/>
              <a:t>11</a:t>
            </a:fld>
            <a:endParaRPr lang="en-US"/>
          </a:p>
        </p:txBody>
      </p:sp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2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У једном хемијском рецепту пише да треба одвагнути 2,0</a:t>
            </a:r>
            <a:r>
              <a:rPr lang="sr-Latn-CS" smtClean="0"/>
              <a:t>g </a:t>
            </a:r>
            <a:r>
              <a:rPr lang="ru-RU" smtClean="0"/>
              <a:t>неке соли</a:t>
            </a:r>
          </a:p>
          <a:p>
            <a:r>
              <a:rPr lang="sr-Cyrl-CS" smtClean="0"/>
              <a:t>У другом рецепту т</a:t>
            </a:r>
            <a:r>
              <a:rPr lang="ru-RU" smtClean="0"/>
              <a:t>реба одвагнути 2,0000</a:t>
            </a:r>
            <a:r>
              <a:rPr lang="sr-Latn-CS" smtClean="0"/>
              <a:t>g </a:t>
            </a:r>
            <a:r>
              <a:rPr lang="sr-Cyrl-CS" smtClean="0"/>
              <a:t>и</a:t>
            </a:r>
            <a:r>
              <a:rPr lang="ru-RU" smtClean="0"/>
              <a:t>сте соли. </a:t>
            </a:r>
          </a:p>
          <a:p>
            <a:r>
              <a:rPr lang="ru-RU" smtClean="0"/>
              <a:t>У чему је разлика? </a:t>
            </a:r>
          </a:p>
          <a:p>
            <a:r>
              <a:rPr lang="ru-RU" smtClean="0"/>
              <a:t>У пракси је веома чест случај да се неки мерни резултат даје без навођења експерименталне грешке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936E-4400-46F1-A4E8-A88E0C6545E8}" type="slidenum">
              <a:rPr lang="en-US"/>
              <a:pPr/>
              <a:t>12</a:t>
            </a:fld>
            <a:endParaRPr lang="en-US"/>
          </a:p>
        </p:txBody>
      </p:sp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2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mtClean="0"/>
              <a:t>Онда се сматра да је апсолутна грешка</a:t>
            </a:r>
          </a:p>
          <a:p>
            <a:pPr lvl="1"/>
            <a:r>
              <a:rPr lang="ru-RU" smtClean="0"/>
              <a:t>једнака половини декадне јединице</a:t>
            </a:r>
            <a:r>
              <a:rPr lang="sr-Cyrl-CS" smtClean="0"/>
              <a:t> која долази иза последње значајне цифре</a:t>
            </a:r>
            <a:endParaRPr lang="ru-RU" smtClean="0"/>
          </a:p>
          <a:p>
            <a:r>
              <a:rPr lang="ru-RU" smtClean="0"/>
              <a:t>Конкретно 2,0</a:t>
            </a:r>
            <a:r>
              <a:rPr lang="sr-Latn-CS" smtClean="0"/>
              <a:t>g</a:t>
            </a:r>
            <a:r>
              <a:rPr lang="sr-Cyrl-CS" smtClean="0"/>
              <a:t> треба схватити</a:t>
            </a:r>
          </a:p>
          <a:p>
            <a:pPr lvl="1"/>
            <a:r>
              <a:rPr lang="sr-Cyrl-CS" smtClean="0"/>
              <a:t>као </a:t>
            </a:r>
            <a:r>
              <a:rPr lang="en-US" smtClean="0"/>
              <a:t>2,0 ± 0,05g</a:t>
            </a:r>
            <a:endParaRPr lang="sr-Cyrl-CS" smtClean="0"/>
          </a:p>
          <a:p>
            <a:r>
              <a:rPr lang="sr-Cyrl-CS" smtClean="0"/>
              <a:t>Први рецепт подразумева да треба одвагнути између 1,95 и 2,05 грама соли</a:t>
            </a:r>
          </a:p>
          <a:p>
            <a:r>
              <a:rPr lang="sr-Cyrl-CS" smtClean="0"/>
              <a:t>То се ради на техничкој ваги</a:t>
            </a:r>
          </a:p>
          <a:p>
            <a:pPr lvl="1"/>
            <a:r>
              <a:rPr lang="sr-Cyrl-CS" smtClean="0"/>
              <a:t>налази се у свакој студентској лабараторији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0B4E-AEF2-4A7E-A91F-33B8C45111FD}" type="slidenum">
              <a:rPr lang="en-US"/>
              <a:pPr/>
              <a:t>13</a:t>
            </a:fld>
            <a:endParaRPr lang="en-US"/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2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mtClean="0"/>
              <a:t>Други рецепт тражи да се одвагне 2,0000 ± 0,00005  </a:t>
            </a:r>
            <a:r>
              <a:rPr lang="sr-Latn-CS" smtClean="0"/>
              <a:t>грама</a:t>
            </a:r>
            <a:r>
              <a:rPr lang="sr-Cyrl-CS" smtClean="0"/>
              <a:t> соли</a:t>
            </a:r>
          </a:p>
          <a:p>
            <a:pPr lvl="1"/>
            <a:r>
              <a:rPr lang="sr-Cyrl-CS" smtClean="0"/>
              <a:t>то јест између 1,99995 и 2,00005 грама</a:t>
            </a:r>
            <a:endParaRPr lang="sr-Cyrl-RS" smtClean="0"/>
          </a:p>
          <a:p>
            <a:r>
              <a:rPr lang="sr-Latn-CS" smtClean="0"/>
              <a:t>То се може извести само на некој </a:t>
            </a:r>
            <a:r>
              <a:rPr lang="ru-RU" smtClean="0"/>
              <a:t>веома прецизној и скупој аналитичкој ваги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152D-98B4-40FE-9DE8-C22A6173D5C2}" type="slidenum">
              <a:rPr lang="en-US"/>
              <a:pPr/>
              <a:t>14</a:t>
            </a:fld>
            <a:endParaRPr lang="en-US"/>
          </a:p>
        </p:txBody>
      </p:sp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3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mtClean="0"/>
              <a:t>Температура од 1800 </a:t>
            </a:r>
            <a:r>
              <a:rPr lang="en-US" baseline="30000" smtClean="0"/>
              <a:t>o</a:t>
            </a:r>
            <a:r>
              <a:rPr lang="en-US" smtClean="0"/>
              <a:t>C</a:t>
            </a:r>
            <a:r>
              <a:rPr lang="ru-RU" smtClean="0"/>
              <a:t> наведена у примеру 1 значи да у одговарајућем делу високе пећи </a:t>
            </a:r>
          </a:p>
          <a:p>
            <a:pPr lvl="1"/>
            <a:r>
              <a:rPr lang="ru-RU" smtClean="0"/>
              <a:t>влада температура која има вредност између отприлике 1750 </a:t>
            </a:r>
            <a:r>
              <a:rPr lang="en-US" baseline="30000" smtClean="0"/>
              <a:t>o</a:t>
            </a:r>
            <a:r>
              <a:rPr lang="en-US" smtClean="0"/>
              <a:t>C </a:t>
            </a:r>
            <a:r>
              <a:rPr lang="ru-RU" smtClean="0"/>
              <a:t>и 1850 </a:t>
            </a:r>
            <a:r>
              <a:rPr lang="en-US" baseline="30000" smtClean="0"/>
              <a:t>o</a:t>
            </a:r>
            <a:r>
              <a:rPr lang="en-US" smtClean="0"/>
              <a:t>C</a:t>
            </a:r>
            <a:endParaRPr lang="sr-Cyrl-RS" smtClean="0"/>
          </a:p>
          <a:p>
            <a:r>
              <a:rPr lang="ru-RU" smtClean="0"/>
              <a:t>Ако за ту температуру кажемо да је 1500</a:t>
            </a:r>
            <a:r>
              <a:rPr lang="ru-RU" baseline="30000" smtClean="0"/>
              <a:t> </a:t>
            </a:r>
            <a:r>
              <a:rPr lang="en-US" baseline="30000" smtClean="0"/>
              <a:t>o</a:t>
            </a:r>
            <a:r>
              <a:rPr lang="en-US" smtClean="0"/>
              <a:t>C </a:t>
            </a:r>
            <a:r>
              <a:rPr lang="ru-RU" smtClean="0"/>
              <a:t>онда смо мање погрешили</a:t>
            </a:r>
          </a:p>
          <a:p>
            <a:pPr lvl="1"/>
            <a:r>
              <a:rPr lang="ru-RU" smtClean="0"/>
              <a:t>него ако кажемо да је она 1700</a:t>
            </a:r>
            <a:r>
              <a:rPr lang="ru-RU" baseline="30000" smtClean="0"/>
              <a:t> </a:t>
            </a:r>
            <a:r>
              <a:rPr lang="en-US" baseline="30000" smtClean="0"/>
              <a:t>o</a:t>
            </a:r>
            <a:r>
              <a:rPr lang="en-US" smtClean="0"/>
              <a:t>C</a:t>
            </a:r>
            <a:r>
              <a:rPr lang="ru-RU" smtClean="0"/>
              <a:t> или 1900</a:t>
            </a:r>
            <a:r>
              <a:rPr lang="ru-RU" baseline="30000" smtClean="0"/>
              <a:t> </a:t>
            </a:r>
            <a:r>
              <a:rPr lang="en-US" baseline="30000" smtClean="0"/>
              <a:t>o</a:t>
            </a:r>
            <a:r>
              <a:rPr lang="en-US" smtClean="0"/>
              <a:t>C</a:t>
            </a:r>
            <a:r>
              <a:rPr lang="ru-RU" smtClean="0"/>
              <a:t>. </a:t>
            </a:r>
          </a:p>
          <a:p>
            <a:r>
              <a:rPr lang="ru-RU" smtClean="0"/>
              <a:t>Нико разуман неће схватити да у високој пећи влада температура која је тачно 1800</a:t>
            </a:r>
            <a:r>
              <a:rPr lang="ru-RU" baseline="30000" smtClean="0"/>
              <a:t> </a:t>
            </a:r>
            <a:r>
              <a:rPr lang="en-US" baseline="30000" smtClean="0"/>
              <a:t>o</a:t>
            </a:r>
            <a:r>
              <a:rPr lang="en-US" smtClean="0"/>
              <a:t>C</a:t>
            </a:r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2F22-0EC5-4C25-9B28-D8B1B0FB465A}" type="slidenum">
              <a:rPr lang="en-US"/>
              <a:pPr/>
              <a:t>15</a:t>
            </a:fld>
            <a:endParaRPr lang="en-US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4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mtClean="0"/>
              <a:t>У примеру 7 </a:t>
            </a:r>
            <a:r>
              <a:rPr lang="sr-Cyrl-RS" smtClean="0"/>
              <a:t>за енталпију образовања течне воде који ћемо касније да обрадимо</a:t>
            </a:r>
          </a:p>
          <a:p>
            <a:pPr lvl="1"/>
            <a:r>
              <a:rPr lang="ru-RU" smtClean="0"/>
              <a:t>се појављује број -285,83049</a:t>
            </a:r>
          </a:p>
          <a:p>
            <a:r>
              <a:rPr lang="ru-RU" smtClean="0"/>
              <a:t>Из разматрања која су тамо описана види се</a:t>
            </a:r>
          </a:p>
          <a:p>
            <a:pPr lvl="1"/>
            <a:r>
              <a:rPr lang="ru-RU" smtClean="0"/>
              <a:t>да су цифре </a:t>
            </a:r>
            <a:r>
              <a:rPr lang="sr-Latn-CS" smtClean="0"/>
              <a:t>„2“</a:t>
            </a:r>
            <a:r>
              <a:rPr lang="sr-Cyrl-CS" smtClean="0"/>
              <a:t> и </a:t>
            </a:r>
            <a:r>
              <a:rPr lang="sr-Latn-CS" smtClean="0"/>
              <a:t>„8“</a:t>
            </a:r>
            <a:r>
              <a:rPr lang="ru-RU" smtClean="0"/>
              <a:t> (десетице) и </a:t>
            </a:r>
            <a:r>
              <a:rPr lang="sr-Latn-CS" smtClean="0"/>
              <a:t>„</a:t>
            </a:r>
            <a:r>
              <a:rPr lang="ru-RU" smtClean="0"/>
              <a:t>5</a:t>
            </a:r>
            <a:r>
              <a:rPr lang="sr-Latn-CS" smtClean="0"/>
              <a:t>“</a:t>
            </a:r>
            <a:r>
              <a:rPr lang="ru-RU" smtClean="0"/>
              <a:t> сигурне</a:t>
            </a:r>
          </a:p>
          <a:p>
            <a:pPr lvl="1"/>
            <a:r>
              <a:rPr lang="ru-RU" smtClean="0"/>
              <a:t>да је цифра </a:t>
            </a:r>
            <a:r>
              <a:rPr lang="sr-Latn-CS" smtClean="0"/>
              <a:t>„8“</a:t>
            </a:r>
            <a:r>
              <a:rPr lang="ru-RU" smtClean="0"/>
              <a:t> (десети делови) сумњива,</a:t>
            </a:r>
          </a:p>
          <a:p>
            <a:pPr lvl="1"/>
            <a:r>
              <a:rPr lang="ru-RU" smtClean="0"/>
              <a:t>те да су цифре </a:t>
            </a:r>
            <a:r>
              <a:rPr lang="sr-Latn-CS" smtClean="0"/>
              <a:t>„</a:t>
            </a:r>
            <a:r>
              <a:rPr lang="ru-RU" smtClean="0"/>
              <a:t>3</a:t>
            </a:r>
            <a:r>
              <a:rPr lang="sr-Latn-CS" smtClean="0"/>
              <a:t>“</a:t>
            </a:r>
            <a:r>
              <a:rPr lang="ru-RU" smtClean="0"/>
              <a:t>, </a:t>
            </a:r>
            <a:r>
              <a:rPr lang="sr-Latn-CS" smtClean="0"/>
              <a:t>„</a:t>
            </a:r>
            <a:r>
              <a:rPr lang="ru-RU" smtClean="0"/>
              <a:t>0</a:t>
            </a:r>
            <a:r>
              <a:rPr lang="sr-Latn-CS" smtClean="0"/>
              <a:t>“</a:t>
            </a:r>
            <a:r>
              <a:rPr lang="ru-RU" smtClean="0"/>
              <a:t>, </a:t>
            </a:r>
            <a:r>
              <a:rPr lang="sr-Latn-CS" smtClean="0"/>
              <a:t>„4“</a:t>
            </a:r>
            <a:r>
              <a:rPr lang="ru-RU" smtClean="0"/>
              <a:t> и </a:t>
            </a:r>
            <a:r>
              <a:rPr lang="sr-Latn-CS" smtClean="0"/>
              <a:t>„</a:t>
            </a:r>
            <a:r>
              <a:rPr lang="ru-RU" smtClean="0"/>
              <a:t>9</a:t>
            </a:r>
            <a:r>
              <a:rPr lang="sr-Latn-CS" smtClean="0"/>
              <a:t>“</a:t>
            </a:r>
            <a:r>
              <a:rPr lang="ru-RU" smtClean="0"/>
              <a:t> непотребне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A86C-FE24-4AED-9070-FE1A6AF4A1A9}" type="slidenum">
              <a:rPr lang="en-US"/>
              <a:pPr/>
              <a:t>16</a:t>
            </a:fld>
            <a:endParaRPr lang="en-US"/>
          </a:p>
        </p:txBody>
      </p:sp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бројева</a:t>
            </a:r>
            <a:endParaRPr lang="sr-Latn-CS"/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 пракси се најчешће јавља потреба да заокружујемо децималне бројеве</a:t>
            </a:r>
            <a:endParaRPr lang="en-US" smtClean="0"/>
          </a:p>
          <a:p>
            <a:r>
              <a:rPr lang="ru-RU" smtClean="0"/>
              <a:t>Децимални број можемо приказати као </a:t>
            </a:r>
          </a:p>
          <a:p>
            <a:endParaRPr lang="ru-RU" smtClean="0"/>
          </a:p>
          <a:p>
            <a:r>
              <a:rPr lang="ru-RU" smtClean="0"/>
              <a:t>Овде </a:t>
            </a:r>
            <a:r>
              <a:rPr lang="sr-Latn-CS" smtClean="0"/>
              <a:t>n</a:t>
            </a:r>
            <a:r>
              <a:rPr lang="ru-RU" smtClean="0"/>
              <a:t> означава цео број или нулу</a:t>
            </a:r>
          </a:p>
          <a:p>
            <a:r>
              <a:rPr lang="ru-RU" smtClean="0"/>
              <a:t>d</a:t>
            </a:r>
            <a:r>
              <a:rPr lang="ru-RU" baseline="-25000" smtClean="0"/>
              <a:t>1</a:t>
            </a:r>
            <a:r>
              <a:rPr lang="ru-RU" smtClean="0"/>
              <a:t> је први децимал</a:t>
            </a:r>
          </a:p>
          <a:p>
            <a:r>
              <a:rPr lang="ru-RU" smtClean="0"/>
              <a:t>d</a:t>
            </a:r>
            <a:r>
              <a:rPr lang="en-US" baseline="-25000" smtClean="0"/>
              <a:t>2 </a:t>
            </a:r>
            <a:r>
              <a:rPr lang="ru-RU" smtClean="0"/>
              <a:t>је други де</a:t>
            </a:r>
            <a:r>
              <a:rPr lang="sr-Cyrl-CS" smtClean="0"/>
              <a:t>ци</a:t>
            </a:r>
            <a:r>
              <a:rPr lang="ru-RU" smtClean="0"/>
              <a:t>мал, </a:t>
            </a:r>
          </a:p>
          <a:p>
            <a:r>
              <a:rPr lang="ru-RU" smtClean="0"/>
              <a:t>итд.</a:t>
            </a:r>
            <a:endParaRPr lang="sr-Latn-C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1893124" y="3196207"/>
          <a:ext cx="11671704" cy="484717"/>
        </p:xfrm>
        <a:graphic>
          <a:graphicData uri="http://schemas.openxmlformats.org/presentationml/2006/ole">
            <p:oleObj spid="_x0000_s1026" name="Document" r:id="rId4" imgW="5772058" imgH="240061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376-4AC8-4241-8F6A-2988718DECE8}" type="slidenum">
              <a:rPr lang="en-US"/>
              <a:pPr/>
              <a:t>17</a:t>
            </a:fld>
            <a:endParaRPr 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бројева</a:t>
            </a:r>
            <a:endParaRPr lang="sr-Latn-CS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 пример, за број 273,14007 је </a:t>
            </a:r>
          </a:p>
          <a:p>
            <a:endParaRPr lang="ru-RU" smtClean="0"/>
          </a:p>
          <a:p>
            <a:r>
              <a:rPr lang="ru-RU" smtClean="0"/>
              <a:t>Претпоставимо да имамо неки број са к + </a:t>
            </a:r>
            <a:r>
              <a:rPr lang="sr-Latn-CS" smtClean="0"/>
              <a:t>h</a:t>
            </a:r>
            <a:r>
              <a:rPr lang="ru-RU" smtClean="0"/>
              <a:t> децимала</a:t>
            </a:r>
          </a:p>
          <a:p>
            <a:endParaRPr lang="ru-RU" smtClean="0"/>
          </a:p>
          <a:p>
            <a:r>
              <a:rPr lang="sr-Cyrl-CS" smtClean="0"/>
              <a:t>и да хоћемо да га заокружимо на број са к децимала</a:t>
            </a:r>
            <a:endParaRPr lang="sr-Latn-C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41539" y="2039788"/>
          <a:ext cx="15137527" cy="628650"/>
        </p:xfrm>
        <a:graphic>
          <a:graphicData uri="http://schemas.openxmlformats.org/presentationml/2006/ole">
            <p:oleObj spid="_x0000_s2050" name="Document" r:id="rId4" imgW="5772058" imgH="240061" progId="Word.Document.12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-3614469" y="3705165"/>
          <a:ext cx="14018147" cy="582163"/>
        </p:xfrm>
        <a:graphic>
          <a:graphicData uri="http://schemas.openxmlformats.org/presentationml/2006/ole">
            <p:oleObj spid="_x0000_s2051" name="Document" r:id="rId5" imgW="5772058" imgH="240061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2A75-D66D-4D25-B24E-FA86A277D2F9}" type="slidenum">
              <a:rPr lang="en-US"/>
              <a:pPr/>
              <a:t>18</a:t>
            </a:fld>
            <a:endParaRPr lang="en-US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бројева</a:t>
            </a:r>
            <a:endParaRPr lang="sr-Latn-CS"/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1431386"/>
          <a:ext cx="8937625" cy="4886325"/>
        </p:xfrm>
        <a:graphic>
          <a:graphicData uri="http://schemas.openxmlformats.org/presentationml/2006/ole">
            <p:oleObj spid="_x0000_s3075" name="Document" r:id="rId4" imgW="5772058" imgH="3146346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Заокружити на три децимале следеће бројеве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mtClean="0"/>
              <a:t>1,45549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FF0000"/>
                </a:solidFill>
              </a:rPr>
              <a:t>2,45977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2"/>
                </a:solidFill>
              </a:rPr>
              <a:t>3,455501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4,9985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7030A0"/>
                </a:solidFill>
              </a:rPr>
              <a:t>5,999500</a:t>
            </a:r>
            <a:endParaRPr lang="en-US" smtClean="0">
              <a:solidFill>
                <a:srgbClr val="7030A0"/>
              </a:solidFill>
            </a:endParaRPr>
          </a:p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mtClean="0"/>
              <a:t>1,455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FF0000"/>
                </a:solidFill>
              </a:rPr>
              <a:t>2,460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2"/>
                </a:solidFill>
              </a:rPr>
              <a:t>3,456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4,998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7030A0"/>
                </a:solidFill>
              </a:rPr>
              <a:t>6,000</a:t>
            </a:r>
            <a:endParaRPr lang="en-US">
              <a:solidFill>
                <a:srgbClr val="7030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Обрада резултата мерења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6D15-D386-4B49-B466-60F264BB2CA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B44F-8B26-4812-BA9D-57617591778C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Заокруживање бројева који се односе на резултате мерења</a:t>
            </a:r>
            <a:endParaRPr lang="sr-Latn-CS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Приликом обраде експерименталних података, биће потребно да се бројеви добивени рачунским путем заокруже на потребан број цифара</a:t>
            </a:r>
            <a:endParaRPr lang="en-US" smtClean="0"/>
          </a:p>
          <a:p>
            <a:pPr lvl="1"/>
            <a:r>
              <a:rPr lang="ru-RU" smtClean="0"/>
              <a:t>како се бројеви заокружују,</a:t>
            </a:r>
            <a:endParaRPr lang="en-US" smtClean="0"/>
          </a:p>
          <a:p>
            <a:pPr lvl="1"/>
            <a:r>
              <a:rPr lang="ru-RU" smtClean="0"/>
              <a:t>на коју тачност треба извршити заокруживање, </a:t>
            </a:r>
            <a:endParaRPr lang="en-US" smtClean="0"/>
          </a:p>
          <a:p>
            <a:pPr lvl="1"/>
            <a:r>
              <a:rPr lang="ru-RU" smtClean="0"/>
              <a:t>и када треба вршити заокруживање израчунатих бројева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Заокружити на тачност до на стотину следеће бројеве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mtClean="0"/>
              <a:t>145549,88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FF0000"/>
                </a:solidFill>
              </a:rPr>
              <a:t>245977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2"/>
                </a:solidFill>
              </a:rPr>
              <a:t>345550,1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49850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7030A0"/>
                </a:solidFill>
              </a:rPr>
              <a:t>599950,0</a:t>
            </a:r>
            <a:endParaRPr lang="en-US" smtClean="0">
              <a:solidFill>
                <a:srgbClr val="7030A0"/>
              </a:solidFill>
            </a:endParaRPr>
          </a:p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mtClean="0"/>
              <a:t>145500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FF0000"/>
                </a:solidFill>
              </a:rPr>
              <a:t>246000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2"/>
                </a:solidFill>
              </a:rPr>
              <a:t>345600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49800</a:t>
            </a:r>
          </a:p>
          <a:p>
            <a:pPr>
              <a:lnSpc>
                <a:spcPct val="150000"/>
              </a:lnSpc>
            </a:pPr>
            <a:r>
              <a:rPr lang="ru-RU" smtClean="0">
                <a:solidFill>
                  <a:srgbClr val="7030A0"/>
                </a:solidFill>
              </a:rPr>
              <a:t>600000</a:t>
            </a:r>
            <a:endParaRPr lang="en-US">
              <a:solidFill>
                <a:srgbClr val="7030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Обрада резултата мерења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B6D15-D386-4B49-B466-60F264BB2CA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54D9-41DA-4AE7-83DD-0D5CAE481D16}" type="slidenum">
              <a:rPr lang="en-US"/>
              <a:pPr/>
              <a:t>21</a:t>
            </a:fld>
            <a:endParaRPr lang="en-US"/>
          </a:p>
        </p:txBody>
      </p:sp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резултата мерења</a:t>
            </a:r>
            <a:endParaRPr lang="en-US"/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mtClean="0"/>
              <a:t>Да бисмо знали на колико децимала треба заокружити израчунати број </a:t>
            </a:r>
            <a:r>
              <a:rPr lang="sr-Latn-CS" smtClean="0"/>
              <a:t>X</a:t>
            </a:r>
            <a:endParaRPr lang="sr-Cyrl-RS" smtClean="0"/>
          </a:p>
          <a:p>
            <a:pPr lvl="1"/>
            <a:r>
              <a:rPr lang="ru-RU" smtClean="0"/>
              <a:t>морамо да познајемо процену апсолутне грешке,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</a:t>
            </a:r>
            <a:endParaRPr lang="ru-RU" smtClean="0"/>
          </a:p>
          <a:p>
            <a:r>
              <a:rPr lang="ru-RU" smtClean="0"/>
              <a:t>Када се ова процена израчунава</a:t>
            </a:r>
          </a:p>
          <a:p>
            <a:pPr lvl="1"/>
            <a:r>
              <a:rPr lang="ru-RU" smtClean="0"/>
              <a:t>мора се прво извршити заокруживање броја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</a:t>
            </a:r>
            <a:endParaRPr lang="ru-RU" smtClean="0"/>
          </a:p>
          <a:p>
            <a:r>
              <a:rPr lang="ru-RU" smtClean="0"/>
              <a:t>Осим у изузетним случајевима, </a:t>
            </a:r>
            <a:r>
              <a:rPr lang="ru-RU" i="1" smtClean="0"/>
              <a:t>апсолутну грешку заокружујемо на једну значајну цифру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5E5B-E057-4D58-8B30-C58926A9DF99}" type="slidenum">
              <a:rPr lang="en-US"/>
              <a:pPr/>
              <a:t>22</a:t>
            </a:fld>
            <a:endParaRPr lang="en-US"/>
          </a:p>
        </p:txBody>
      </p:sp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резултата мерења</a:t>
            </a:r>
            <a:endParaRPr lang="sr-Latn-CS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4069" y="1437212"/>
            <a:ext cx="8229600" cy="4725988"/>
          </a:xfrm>
        </p:spPr>
        <p:txBody>
          <a:bodyPr/>
          <a:lstStyle/>
          <a:p>
            <a:r>
              <a:rPr lang="ru-RU" smtClean="0"/>
              <a:t>Препоручљиво је да се то заокруживање врши навише (а не наниже)</a:t>
            </a:r>
            <a:endParaRPr lang="sr-Latn-CS" smtClean="0"/>
          </a:p>
          <a:p>
            <a:r>
              <a:rPr lang="ru-RU" smtClean="0"/>
              <a:t>Израчунати број ћемо заокружити на исту тачност као и апсолутну грешку</a:t>
            </a:r>
          </a:p>
          <a:p>
            <a:r>
              <a:rPr lang="ru-RU" smtClean="0"/>
              <a:t>Ако је апсолутна грешка децимални број (што је најчешће случај)</a:t>
            </a:r>
          </a:p>
          <a:p>
            <a:pPr lvl="1"/>
            <a:r>
              <a:rPr lang="ru-RU" smtClean="0"/>
              <a:t>онда израчунати број заокружујемо тако да има исти број децимала као и апсолутна грешка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7975-A0D9-415C-9957-A2C78AE57DC9}" type="slidenum">
              <a:rPr lang="en-US"/>
              <a:pPr/>
              <a:t>23</a:t>
            </a:fld>
            <a:endParaRPr lang="en-US"/>
          </a:p>
        </p:txBody>
      </p:sp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 7. </a:t>
            </a:r>
            <a:endParaRPr lang="sr-Latn-CS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mtClean="0"/>
              <a:t>За енталпију образовања течне воде је на основу сложених термохемијских прорачуна </a:t>
            </a:r>
          </a:p>
          <a:p>
            <a:pPr lvl="1"/>
            <a:r>
              <a:rPr lang="ru-RU" smtClean="0"/>
              <a:t>добивена вредност -285,83049 kJ/mol</a:t>
            </a:r>
            <a:r>
              <a:rPr lang="ru-RU" baseline="30000" smtClean="0"/>
              <a:t>-1</a:t>
            </a:r>
          </a:p>
          <a:p>
            <a:r>
              <a:rPr lang="ru-RU" smtClean="0"/>
              <a:t>Рачунски одређена процена апсолутне грешке је 0,07872 kJ/mol</a:t>
            </a:r>
            <a:r>
              <a:rPr lang="ru-RU" baseline="30000" smtClean="0"/>
              <a:t>-1</a:t>
            </a:r>
            <a:endParaRPr lang="en-US" smtClean="0"/>
          </a:p>
          <a:p>
            <a:r>
              <a:rPr lang="ru-RU" smtClean="0"/>
              <a:t>Апсолутну грешку ћемо заокружити на 0,0</a:t>
            </a:r>
            <a:r>
              <a:rPr lang="sr-Latn-CS" smtClean="0"/>
              <a:t>8 </a:t>
            </a:r>
            <a:r>
              <a:rPr lang="ru-RU" smtClean="0"/>
              <a:t>kJ/mol</a:t>
            </a:r>
            <a:r>
              <a:rPr lang="ru-RU" baseline="30000" smtClean="0"/>
              <a:t>-1</a:t>
            </a:r>
          </a:p>
          <a:p>
            <a:pPr lvl="1"/>
            <a:r>
              <a:rPr lang="ru-RU" smtClean="0"/>
              <a:t>и сходно томе енталпију образовања заокружити на две децимале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418-9759-456A-8EFB-B957FB743834}" type="slidenum">
              <a:rPr lang="en-US"/>
              <a:pPr/>
              <a:t>24</a:t>
            </a:fld>
            <a:endParaRPr lang="en-US"/>
          </a:p>
        </p:txBody>
      </p:sp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 7. </a:t>
            </a:r>
            <a:endParaRPr lang="sr-Latn-CS"/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mtClean="0"/>
              <a:t>Резултат ћемо изразити као</a:t>
            </a:r>
          </a:p>
          <a:p>
            <a:pPr lvl="1"/>
            <a:r>
              <a:rPr lang="ru-RU" smtClean="0"/>
              <a:t>-285,83 ± 0,08 kJ/mol</a:t>
            </a:r>
            <a:r>
              <a:rPr lang="ru-RU" baseline="30000" smtClean="0"/>
              <a:t>-1</a:t>
            </a:r>
            <a:r>
              <a:rPr lang="ru-RU" smtClean="0"/>
              <a:t>. </a:t>
            </a:r>
          </a:p>
          <a:p>
            <a:r>
              <a:rPr lang="ru-RU" smtClean="0"/>
              <a:t>Не бисмо много погрешили ни када бисмо писали</a:t>
            </a:r>
          </a:p>
          <a:p>
            <a:pPr lvl="1"/>
            <a:r>
              <a:rPr lang="ru-RU" smtClean="0"/>
              <a:t>-285,8 ± 0,1 kJ/mol</a:t>
            </a:r>
            <a:r>
              <a:rPr lang="ru-RU" baseline="30000" smtClean="0"/>
              <a:t>-1</a:t>
            </a:r>
            <a:endParaRPr lang="en-US" smtClean="0"/>
          </a:p>
          <a:p>
            <a:r>
              <a:rPr lang="ru-RU" smtClean="0"/>
              <a:t>Ако би израчуната грешка била </a:t>
            </a:r>
          </a:p>
          <a:p>
            <a:pPr lvl="1"/>
            <a:r>
              <a:rPr lang="ru-RU" smtClean="0"/>
              <a:t>0,07474 kJ/mol</a:t>
            </a:r>
            <a:r>
              <a:rPr lang="ru-RU" baseline="30000" smtClean="0"/>
              <a:t>-1</a:t>
            </a:r>
            <a:r>
              <a:rPr lang="ru-RU" smtClean="0"/>
              <a:t>, и онда бисмо је заокружили на 0,0</a:t>
            </a:r>
            <a:r>
              <a:rPr lang="sr-Latn-CS" smtClean="0"/>
              <a:t>8 </a:t>
            </a:r>
            <a:r>
              <a:rPr lang="ru-RU" smtClean="0"/>
              <a:t>kJ/mol</a:t>
            </a:r>
            <a:r>
              <a:rPr lang="ru-RU" baseline="30000" smtClean="0"/>
              <a:t>-1</a:t>
            </a:r>
            <a:r>
              <a:rPr lang="ru-RU" smtClean="0"/>
              <a:t>, дакле навише</a:t>
            </a:r>
          </a:p>
          <a:p>
            <a:r>
              <a:rPr lang="ru-RU" smtClean="0"/>
              <a:t>Ако би израчуната грешка била 0,07174 kJ/mol</a:t>
            </a:r>
            <a:r>
              <a:rPr lang="ru-RU" baseline="30000" smtClean="0"/>
              <a:t>-1</a:t>
            </a:r>
            <a:r>
              <a:rPr lang="ru-RU" smtClean="0"/>
              <a:t> онда се можемо одлучити</a:t>
            </a:r>
          </a:p>
          <a:p>
            <a:pPr lvl="1"/>
            <a:r>
              <a:rPr lang="ru-RU" smtClean="0"/>
              <a:t>било на </a:t>
            </a:r>
            <a:r>
              <a:rPr lang="sr-Latn-CS" smtClean="0"/>
              <a:t>(</a:t>
            </a:r>
            <a:r>
              <a:rPr lang="ru-RU" smtClean="0"/>
              <a:t>зихерашко) 0,0</a:t>
            </a:r>
            <a:r>
              <a:rPr lang="sr-Latn-CS" smtClean="0"/>
              <a:t>8 </a:t>
            </a:r>
            <a:r>
              <a:rPr lang="ru-RU" smtClean="0"/>
              <a:t>kJ/mol</a:t>
            </a:r>
            <a:r>
              <a:rPr lang="ru-RU" baseline="30000" smtClean="0"/>
              <a:t>-1 </a:t>
            </a:r>
            <a:r>
              <a:rPr lang="ru-RU" smtClean="0"/>
              <a:t>или</a:t>
            </a:r>
          </a:p>
          <a:p>
            <a:pPr lvl="1"/>
            <a:r>
              <a:rPr lang="ru-RU" smtClean="0"/>
              <a:t>на (ризичније) 0,07 kJ/mol</a:t>
            </a:r>
            <a:r>
              <a:rPr lang="ru-RU" baseline="30000" smtClean="0"/>
              <a:t>-1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493F-0312-41BE-B6AE-BC51553A57DE}" type="slidenum">
              <a:rPr lang="en-US"/>
              <a:pPr/>
              <a:t>25</a:t>
            </a:fld>
            <a:endParaRPr lang="en-US"/>
          </a:p>
        </p:txBody>
      </p:sp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резултата мерења</a:t>
            </a:r>
            <a:endParaRPr lang="sr-Latn-CS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Одлука ће зависити од конкретних околности</a:t>
            </a:r>
          </a:p>
          <a:p>
            <a:pPr lvl="1"/>
            <a:r>
              <a:rPr lang="ru-RU" smtClean="0"/>
              <a:t>и од менталитета особе која врши обраду података</a:t>
            </a:r>
          </a:p>
          <a:p>
            <a:r>
              <a:rPr lang="ru-RU" smtClean="0"/>
              <a:t>Грешка се само процењује и то само са одређеном </a:t>
            </a:r>
            <a:r>
              <a:rPr lang="ru-RU" i="1" smtClean="0"/>
              <a:t>верова</a:t>
            </a:r>
            <a:r>
              <a:rPr lang="sr-Cyrl-CS" i="1" smtClean="0"/>
              <a:t>т</a:t>
            </a:r>
            <a:r>
              <a:rPr lang="ru-RU" i="1" smtClean="0"/>
              <a:t>ноћом</a:t>
            </a:r>
            <a:endParaRPr lang="en-US" smtClean="0"/>
          </a:p>
          <a:p>
            <a:r>
              <a:rPr lang="ru-RU" smtClean="0"/>
              <a:t>Заокруживање се мора вршити када дођемо до коначног резултата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297-FD71-40B9-9B57-DB4E7777179D}" type="slidenum">
              <a:rPr lang="en-US"/>
              <a:pPr/>
              <a:t>26</a:t>
            </a:fld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Правила за заокруживање резултата мерења</a:t>
            </a:r>
            <a:endParaRPr lang="sr-Latn-CS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mtClean="0"/>
              <a:t>Заокруживање међурезултата треба, кад год је то могуће, избегавати</a:t>
            </a:r>
          </a:p>
          <a:p>
            <a:r>
              <a:rPr lang="ru-RU" smtClean="0"/>
              <a:t>Зато се предлаже следеће правило</a:t>
            </a:r>
          </a:p>
          <a:p>
            <a:pPr lvl="1"/>
            <a:r>
              <a:rPr lang="ru-RU" i="1" smtClean="0"/>
              <a:t>приликом рачунске обраде података не треба заокруживати ни један међурезултат, него треба радити с онолико децимала колико калкулатор који користимо дозвољава</a:t>
            </a:r>
            <a:endParaRPr lang="ru-RU" smtClean="0"/>
          </a:p>
          <a:p>
            <a:r>
              <a:rPr lang="ru-RU" smtClean="0"/>
              <a:t>Крајњи резултати се, међутим, морају заокружити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154E-8DC5-46FB-BA60-D315CFB83D2E}" type="slidenum">
              <a:rPr lang="en-US"/>
              <a:pPr/>
              <a:t>27</a:t>
            </a:fld>
            <a:endParaRPr lang="en-US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8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000" smtClean="0"/>
              <a:t>Топлота топљења неке супстанце</a:t>
            </a:r>
          </a:p>
          <a:p>
            <a:pPr lvl="1"/>
            <a:r>
              <a:rPr lang="ru-RU" sz="2600" smtClean="0"/>
              <a:t>на Т = 830 К износи </a:t>
            </a:r>
            <a:r>
              <a:rPr lang="sr-Latn-CS" sz="2600" smtClean="0"/>
              <a:t>H</a:t>
            </a:r>
            <a:r>
              <a:rPr lang="ru-RU" sz="2600" smtClean="0"/>
              <a:t> = 90,72 kJ/mol</a:t>
            </a:r>
            <a:r>
              <a:rPr lang="ru-RU" sz="2600" baseline="30000" smtClean="0"/>
              <a:t>-1</a:t>
            </a:r>
          </a:p>
          <a:p>
            <a:r>
              <a:rPr lang="sr-Cyrl-RS" sz="3000" smtClean="0"/>
              <a:t>З</a:t>
            </a:r>
            <a:r>
              <a:rPr lang="ru-RU" sz="3000" smtClean="0"/>
              <a:t>а процес топљења на Т = </a:t>
            </a:r>
            <a:r>
              <a:rPr lang="sr-Latn-CS" sz="3000" smtClean="0"/>
              <a:t>8</a:t>
            </a:r>
            <a:r>
              <a:rPr lang="ru-RU" sz="3000" smtClean="0"/>
              <a:t>30 </a:t>
            </a:r>
            <a:r>
              <a:rPr lang="sr-Latn-CS" sz="3000" smtClean="0"/>
              <a:t>K</a:t>
            </a:r>
            <a:r>
              <a:rPr lang="ru-RU" sz="3000" smtClean="0"/>
              <a:t> треба израчунати </a:t>
            </a:r>
          </a:p>
          <a:p>
            <a:pPr lvl="1"/>
            <a:r>
              <a:rPr lang="ru-RU" sz="2600" smtClean="0"/>
              <a:t>(1) промену ентропије </a:t>
            </a:r>
            <a:r>
              <a:rPr lang="sr-Latn-CS" sz="2600" smtClean="0"/>
              <a:t>S</a:t>
            </a:r>
            <a:r>
              <a:rPr lang="ru-RU" sz="2600" smtClean="0"/>
              <a:t> и </a:t>
            </a:r>
          </a:p>
          <a:p>
            <a:pPr lvl="1"/>
            <a:r>
              <a:rPr lang="ru-RU" sz="2600" smtClean="0"/>
              <a:t>(2) промену Гибсове енергије </a:t>
            </a:r>
            <a:r>
              <a:rPr lang="sr-Latn-CS" sz="2600" smtClean="0"/>
              <a:t>G</a:t>
            </a:r>
            <a:endParaRPr lang="sr-Cyrl-RS" sz="2600" smtClean="0"/>
          </a:p>
          <a:p>
            <a:r>
              <a:rPr lang="ru-RU" sz="3000" smtClean="0"/>
              <a:t>При томе се зна да је </a:t>
            </a:r>
            <a:r>
              <a:rPr lang="sr-Latn-CS" sz="3000" smtClean="0"/>
              <a:t>S</a:t>
            </a:r>
            <a:r>
              <a:rPr lang="ru-RU" sz="3000" smtClean="0"/>
              <a:t> = </a:t>
            </a:r>
            <a:r>
              <a:rPr lang="sr-Latn-CS" sz="3000" smtClean="0"/>
              <a:t>H</a:t>
            </a:r>
            <a:r>
              <a:rPr lang="ru-RU" sz="3000" smtClean="0"/>
              <a:t>/Т и </a:t>
            </a:r>
            <a:r>
              <a:rPr lang="sr-Latn-CS" sz="3000" smtClean="0"/>
              <a:t>G</a:t>
            </a:r>
            <a:r>
              <a:rPr lang="ru-RU" sz="3000" smtClean="0"/>
              <a:t> = </a:t>
            </a:r>
            <a:r>
              <a:rPr lang="sr-Latn-CS" sz="3000" smtClean="0"/>
              <a:t>H</a:t>
            </a:r>
            <a:r>
              <a:rPr lang="ru-RU" sz="3000" smtClean="0"/>
              <a:t>-Т</a:t>
            </a:r>
            <a:r>
              <a:rPr lang="sr-Latn-CS" sz="3000" smtClean="0"/>
              <a:t>S</a:t>
            </a:r>
            <a:endParaRPr lang="sr-Cyrl-RS" sz="3000" smtClean="0"/>
          </a:p>
          <a:p>
            <a:r>
              <a:rPr lang="ru-RU" sz="3000" smtClean="0"/>
              <a:t>У вези задатка (2) елементарним резоновањем се закључује да је </a:t>
            </a:r>
            <a:r>
              <a:rPr lang="sr-Latn-CS" sz="3000" smtClean="0"/>
              <a:t>G</a:t>
            </a:r>
            <a:r>
              <a:rPr lang="ru-RU" sz="3000" smtClean="0"/>
              <a:t> = 0</a:t>
            </a:r>
            <a:endParaRPr lang="sr-Latn-CS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CF83-A861-4F10-B6C4-CF33500BA7BE}" type="slidenum">
              <a:rPr lang="en-US"/>
              <a:pPr/>
              <a:t>28</a:t>
            </a:fld>
            <a:endParaRPr lang="en-US"/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8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Студенти често рачунају овако:</a:t>
            </a:r>
            <a:endParaRPr lang="sr-Latn-CS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68288" y="2276475"/>
          <a:ext cx="8642350" cy="3694113"/>
        </p:xfrm>
        <a:graphic>
          <a:graphicData uri="http://schemas.openxmlformats.org/presentationml/2006/ole">
            <p:oleObj spid="_x0000_s4098" name="Document" r:id="rId4" imgW="8685143" imgH="3709247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95794-C6FA-48FC-96B5-7DBA1BF78408}" type="slidenum">
              <a:rPr lang="en-US"/>
              <a:pPr/>
              <a:t>29</a:t>
            </a:fld>
            <a:endParaRPr lang="en-US"/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Напомена </a:t>
            </a:r>
            <a:r>
              <a:rPr lang="sr-Latn-CS" i="1" smtClean="0"/>
              <a:t>1</a:t>
            </a:r>
            <a:endParaRPr lang="sr-Latn-CS"/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 пракси се понекад догађа да грешка мерења није позната</a:t>
            </a:r>
          </a:p>
          <a:p>
            <a:r>
              <a:rPr lang="ru-RU" smtClean="0"/>
              <a:t>У таквим случајевима</a:t>
            </a:r>
          </a:p>
          <a:p>
            <a:pPr lvl="1"/>
            <a:r>
              <a:rPr lang="ru-RU" smtClean="0"/>
              <a:t>коначне резултате (па и неке важније међурезултате) треба заокружити на онолико децимала </a:t>
            </a:r>
          </a:p>
          <a:p>
            <a:pPr lvl="1"/>
            <a:r>
              <a:rPr lang="ru-RU" smtClean="0"/>
              <a:t>колико се захтева у одговарајућем упутству за рад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CC9-25BF-44BD-90A2-3C951D1A4542}" type="slidenum">
              <a:rPr lang="en-US"/>
              <a:pPr/>
              <a:t>3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sr-Cyrl-RS" smtClean="0"/>
              <a:t>Б</a:t>
            </a:r>
            <a:r>
              <a:rPr lang="ru-RU" smtClean="0"/>
              <a:t>ројеве приказујемо помоћу декадног бројног система</a:t>
            </a:r>
            <a:endParaRPr lang="sr-Latn-RS" smtClean="0"/>
          </a:p>
          <a:p>
            <a:pPr>
              <a:lnSpc>
                <a:spcPct val="120000"/>
              </a:lnSpc>
            </a:pPr>
            <a:r>
              <a:rPr lang="sr-Latn-RS" smtClean="0"/>
              <a:t>K</a:t>
            </a:r>
            <a:r>
              <a:rPr lang="ru-RU" smtClean="0"/>
              <a:t>ористимо десет цифара </a:t>
            </a:r>
            <a:endParaRPr lang="sr-Latn-RS" smtClean="0"/>
          </a:p>
          <a:p>
            <a:pPr lvl="1">
              <a:lnSpc>
                <a:spcPct val="120000"/>
              </a:lnSpc>
            </a:pPr>
            <a:r>
              <a:rPr lang="ru-RU" smtClean="0"/>
              <a:t>0, 1, 2, 3, 4, 5, 6, 7, 8, 9</a:t>
            </a:r>
            <a:endParaRPr lang="sr-Latn-RS" smtClean="0"/>
          </a:p>
          <a:p>
            <a:pPr>
              <a:lnSpc>
                <a:spcPct val="120000"/>
              </a:lnSpc>
            </a:pPr>
            <a:r>
              <a:rPr lang="ru-RU" smtClean="0"/>
              <a:t>У декадном запису неког броја вредност коју нека цифра има зависи од позиције те цифре у запису</a:t>
            </a:r>
            <a:endParaRPr lang="sr-Latn-RS" smtClean="0"/>
          </a:p>
          <a:p>
            <a:pPr lvl="1">
              <a:lnSpc>
                <a:spcPct val="120000"/>
              </a:lnSpc>
            </a:pPr>
            <a:r>
              <a:rPr lang="ru-RU" smtClean="0"/>
              <a:t>у броју 27335,443 цифра </a:t>
            </a:r>
            <a:r>
              <a:rPr lang="sr-Latn-CS" smtClean="0"/>
              <a:t>„</a:t>
            </a:r>
            <a:r>
              <a:rPr lang="ru-RU" smtClean="0"/>
              <a:t>7</a:t>
            </a:r>
            <a:r>
              <a:rPr lang="sr-Latn-CS" smtClean="0"/>
              <a:t>“</a:t>
            </a:r>
            <a:r>
              <a:rPr lang="ru-RU" smtClean="0"/>
              <a:t> означава да има седам хиљада</a:t>
            </a:r>
            <a:endParaRPr lang="sr-Latn-RS" smtClean="0"/>
          </a:p>
          <a:p>
            <a:pPr lvl="1">
              <a:lnSpc>
                <a:spcPct val="120000"/>
              </a:lnSpc>
            </a:pPr>
            <a:r>
              <a:rPr lang="ru-RU" smtClean="0"/>
              <a:t>у броју 24335,473 та иста цифра означава да има седам стотих делова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A2F6-B727-44FD-ADA5-BE4EBF18D805}" type="slidenum">
              <a:rPr lang="en-US"/>
              <a:pPr/>
              <a:t>30</a:t>
            </a:fld>
            <a:endParaRPr lang="en-US"/>
          </a:p>
        </p:txBody>
      </p:sp>
      <p:sp>
        <p:nvSpPr>
          <p:cNvPr id="95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Један алтернативни поступак за изражавање апсолутне грешке</a:t>
            </a:r>
            <a:endParaRPr lang="sr-Latn-CS" sz="360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mtClean="0"/>
              <a:t>Наводимо још један поступак за заокруживање апсолутне грешке </a:t>
            </a:r>
          </a:p>
          <a:p>
            <a:pPr lvl="1"/>
            <a:r>
              <a:rPr lang="sr-Latn-CS" smtClean="0"/>
              <a:t>J</a:t>
            </a:r>
            <a:r>
              <a:rPr lang="ru-RU" smtClean="0"/>
              <a:t>. </a:t>
            </a:r>
            <a:r>
              <a:rPr lang="sr-Latn-CS" smtClean="0"/>
              <a:t>F</a:t>
            </a:r>
            <a:r>
              <a:rPr lang="ru-RU" smtClean="0"/>
              <a:t>. </a:t>
            </a:r>
            <a:r>
              <a:rPr lang="sr-Latn-CS" smtClean="0"/>
              <a:t>Caballero</a:t>
            </a:r>
            <a:r>
              <a:rPr lang="ru-RU" smtClean="0"/>
              <a:t>, </a:t>
            </a:r>
            <a:r>
              <a:rPr lang="sr-Latn-CS" smtClean="0"/>
              <a:t>D</a:t>
            </a:r>
            <a:r>
              <a:rPr lang="ru-RU" smtClean="0"/>
              <a:t>. </a:t>
            </a:r>
            <a:r>
              <a:rPr lang="sr-Latn-CS" smtClean="0"/>
              <a:t>F</a:t>
            </a:r>
            <a:r>
              <a:rPr lang="ru-RU" smtClean="0"/>
              <a:t>. </a:t>
            </a:r>
            <a:r>
              <a:rPr lang="sr-Latn-CS" smtClean="0"/>
              <a:t>Harris</a:t>
            </a:r>
            <a:r>
              <a:rPr lang="en-GB" smtClean="0"/>
              <a:t>, </a:t>
            </a:r>
            <a:r>
              <a:rPr lang="sr-Latn-CS" i="1" smtClean="0"/>
              <a:t>There seems</a:t>
            </a:r>
            <a:r>
              <a:rPr lang="ru-RU" i="1" smtClean="0"/>
              <a:t> т</a:t>
            </a:r>
            <a:r>
              <a:rPr lang="sr-Latn-CS" i="1" smtClean="0"/>
              <a:t>o be uncertainty about theuse of significant figures inresporting uncertainties of results</a:t>
            </a:r>
            <a:r>
              <a:rPr lang="ru-RU" smtClean="0"/>
              <a:t>, </a:t>
            </a:r>
            <a:r>
              <a:rPr lang="sr-Latn-CS" smtClean="0"/>
              <a:t>J</a:t>
            </a:r>
            <a:r>
              <a:rPr lang="ru-RU" smtClean="0"/>
              <a:t>. </a:t>
            </a:r>
            <a:r>
              <a:rPr lang="sr-Latn-CS" smtClean="0"/>
              <a:t>Chem</a:t>
            </a:r>
            <a:r>
              <a:rPr lang="ru-RU" smtClean="0"/>
              <a:t>. </a:t>
            </a:r>
            <a:r>
              <a:rPr lang="sr-Latn-CS" smtClean="0"/>
              <a:t>Educ</a:t>
            </a:r>
            <a:r>
              <a:rPr lang="ru-RU" smtClean="0"/>
              <a:t>., 75, 1998, 996-996 </a:t>
            </a:r>
          </a:p>
          <a:p>
            <a:r>
              <a:rPr lang="ru-RU" smtClean="0"/>
              <a:t>Према њему, израчунату апсолутну грешку треба заокружити на једну или две значајне цифре, </a:t>
            </a:r>
          </a:p>
          <a:p>
            <a:pPr lvl="1"/>
            <a:r>
              <a:rPr lang="ru-RU" smtClean="0"/>
              <a:t>тако да те две цифре образују број између 3 и 30. </a:t>
            </a:r>
          </a:p>
          <a:p>
            <a:r>
              <a:rPr lang="ru-RU" smtClean="0"/>
              <a:t>Другим ре</a:t>
            </a:r>
            <a:r>
              <a:rPr lang="sr-Cyrl-CS" smtClean="0"/>
              <a:t>ч</a:t>
            </a:r>
            <a:r>
              <a:rPr lang="ru-RU" smtClean="0"/>
              <a:t>има, ако је у процени апсолутне грешке прва од нуле различита цифра једнака 1 или 2, </a:t>
            </a:r>
          </a:p>
          <a:p>
            <a:pPr lvl="1"/>
            <a:r>
              <a:rPr lang="ru-RU" smtClean="0"/>
              <a:t>онда се грешка изражава са две значајне цифре, док се у осталим случајевима оставља само једна значајна цифра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5E94-E32D-4D28-9944-A95F5DA87BEF}" type="slidenum">
              <a:rPr lang="en-US"/>
              <a:pPr/>
              <a:t>31</a:t>
            </a:fld>
            <a:endParaRPr lang="en-US"/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Један алтернативни поступак за изражавање апсолутне грешке</a:t>
            </a:r>
            <a:endParaRPr lang="sr-Latn-CS" sz="360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30000"/>
              </a:lnSpc>
            </a:pPr>
            <a:r>
              <a:rPr lang="ru-RU" smtClean="0"/>
              <a:t>ако је </a:t>
            </a:r>
            <a:r>
              <a:rPr lang="sr-Latn-CS" smtClean="0"/>
              <a:t>X</a:t>
            </a:r>
            <a:r>
              <a:rPr lang="ru-RU" smtClean="0"/>
              <a:t> = 771 и 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</a:t>
            </a:r>
            <a:r>
              <a:rPr lang="ru-RU" smtClean="0"/>
              <a:t> = 135 онда треба писати</a:t>
            </a:r>
          </a:p>
          <a:p>
            <a:pPr lvl="1">
              <a:lnSpc>
                <a:spcPct val="130000"/>
              </a:lnSpc>
            </a:pPr>
            <a:r>
              <a:rPr lang="ru-RU" smtClean="0"/>
              <a:t>(7,7 ± 1,4) • </a:t>
            </a:r>
            <a:r>
              <a:rPr lang="en-US" smtClean="0"/>
              <a:t>10</a:t>
            </a:r>
            <a:r>
              <a:rPr lang="en-US" baseline="30000" smtClean="0"/>
              <a:t>2</a:t>
            </a:r>
            <a:r>
              <a:rPr lang="ru-RU" smtClean="0"/>
              <a:t> или 770 ± 140 (значајне цифре су “1” и “4”)</a:t>
            </a:r>
            <a:endParaRPr lang="en-US" smtClean="0"/>
          </a:p>
          <a:p>
            <a:pPr lvl="0">
              <a:lnSpc>
                <a:spcPct val="130000"/>
              </a:lnSpc>
            </a:pPr>
            <a:r>
              <a:rPr lang="ru-RU" smtClean="0"/>
              <a:t>ако је </a:t>
            </a:r>
            <a:r>
              <a:rPr lang="sr-Latn-CS" smtClean="0"/>
              <a:t>X</a:t>
            </a:r>
            <a:r>
              <a:rPr lang="ru-RU" smtClean="0"/>
              <a:t> = 65.9 и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</a:t>
            </a:r>
            <a:r>
              <a:rPr lang="ru-RU" smtClean="0"/>
              <a:t> = 10,1 онда треба писати</a:t>
            </a:r>
          </a:p>
          <a:p>
            <a:pPr lvl="1">
              <a:lnSpc>
                <a:spcPct val="130000"/>
              </a:lnSpc>
            </a:pPr>
            <a:r>
              <a:rPr lang="ru-RU" smtClean="0"/>
              <a:t>(6.6 ± 1,0) • </a:t>
            </a:r>
            <a:r>
              <a:rPr lang="en-US" smtClean="0"/>
              <a:t>10</a:t>
            </a:r>
            <a:r>
              <a:rPr lang="en-US" baseline="30000" smtClean="0"/>
              <a:t>1</a:t>
            </a:r>
            <a:r>
              <a:rPr lang="ru-RU" smtClean="0"/>
              <a:t> или 66 ± 10 (значајне цифре су “1” и "0’)</a:t>
            </a:r>
            <a:endParaRPr lang="en-US" smtClean="0"/>
          </a:p>
          <a:p>
            <a:pPr lvl="0">
              <a:lnSpc>
                <a:spcPct val="130000"/>
              </a:lnSpc>
            </a:pPr>
            <a:r>
              <a:rPr lang="ru-RU" smtClean="0"/>
              <a:t>ако је </a:t>
            </a:r>
            <a:r>
              <a:rPr lang="sr-Latn-CS" smtClean="0"/>
              <a:t>X</a:t>
            </a:r>
            <a:r>
              <a:rPr lang="ru-RU" smtClean="0"/>
              <a:t> = 646 и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 </a:t>
            </a:r>
            <a:r>
              <a:rPr lang="ru-RU" smtClean="0"/>
              <a:t>= 69 онда треба писати</a:t>
            </a:r>
          </a:p>
          <a:p>
            <a:pPr lvl="1">
              <a:lnSpc>
                <a:spcPct val="130000"/>
              </a:lnSpc>
            </a:pPr>
            <a:r>
              <a:rPr lang="ru-RU" smtClean="0"/>
              <a:t>650 ± 70 (значајна цифра је само “7")</a:t>
            </a:r>
            <a:endParaRPr lang="en-US" smtClean="0"/>
          </a:p>
          <a:p>
            <a:pPr>
              <a:lnSpc>
                <a:spcPct val="130000"/>
              </a:lnSpc>
            </a:pPr>
            <a:r>
              <a:rPr lang="ru-RU" smtClean="0"/>
              <a:t>ако је </a:t>
            </a:r>
            <a:r>
              <a:rPr lang="sr-Latn-CS" smtClean="0"/>
              <a:t>X</a:t>
            </a:r>
            <a:r>
              <a:rPr lang="ru-RU" smtClean="0"/>
              <a:t> = 1.79 и 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 </a:t>
            </a:r>
            <a:r>
              <a:rPr lang="ru-RU" smtClean="0"/>
              <a:t>= 0,78 онда треба писати</a:t>
            </a:r>
          </a:p>
          <a:p>
            <a:pPr lvl="1">
              <a:lnSpc>
                <a:spcPct val="130000"/>
              </a:lnSpc>
            </a:pPr>
            <a:r>
              <a:rPr lang="ru-RU" smtClean="0"/>
              <a:t>1,</a:t>
            </a:r>
            <a:r>
              <a:rPr lang="sr-Latn-CS" smtClean="0"/>
              <a:t>8 </a:t>
            </a:r>
            <a:r>
              <a:rPr lang="ru-RU" smtClean="0"/>
              <a:t>± 0.</a:t>
            </a:r>
            <a:r>
              <a:rPr lang="sr-Latn-CS" smtClean="0"/>
              <a:t>8</a:t>
            </a:r>
            <a:r>
              <a:rPr lang="ru-RU" smtClean="0"/>
              <a:t> (значајна цифра је “8”)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7B24D-3424-4C99-B577-2196963438C9}" type="slidenum">
              <a:rPr lang="en-US"/>
              <a:pPr/>
              <a:t>32</a:t>
            </a:fld>
            <a:endParaRPr lang="en-US"/>
          </a:p>
        </p:txBody>
      </p:sp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Један алтернативни поступак за изражавање апсолутне грешке</a:t>
            </a:r>
            <a:endParaRPr lang="sr-Latn-CS" sz="360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mtClean="0"/>
              <a:t>ако је </a:t>
            </a:r>
            <a:r>
              <a:rPr lang="sr-Latn-CS" smtClean="0"/>
              <a:t>X</a:t>
            </a:r>
            <a:r>
              <a:rPr lang="ru-RU" smtClean="0"/>
              <a:t> = 8450 и </a:t>
            </a:r>
            <a:r>
              <a:rPr lang="ru-RU" smtClean="0">
                <a:sym typeface="Symbol"/>
              </a:rPr>
              <a:t></a:t>
            </a:r>
            <a:r>
              <a:rPr lang="en-US" smtClean="0"/>
              <a:t>X</a:t>
            </a:r>
            <a:r>
              <a:rPr lang="ru-RU" smtClean="0"/>
              <a:t> = 8</a:t>
            </a:r>
            <a:r>
              <a:rPr lang="en-US" smtClean="0"/>
              <a:t>5</a:t>
            </a:r>
            <a:r>
              <a:rPr lang="ru-RU" smtClean="0"/>
              <a:t>0 онда треба писати</a:t>
            </a:r>
          </a:p>
          <a:p>
            <a:pPr lvl="1"/>
            <a:r>
              <a:rPr lang="sr-Latn-CS" smtClean="0"/>
              <a:t>8</a:t>
            </a:r>
            <a:r>
              <a:rPr lang="ru-RU" smtClean="0"/>
              <a:t>400 ± 800 (значајна цифра је само “</a:t>
            </a:r>
            <a:r>
              <a:rPr lang="sr-Latn-CS" smtClean="0"/>
              <a:t>8“</a:t>
            </a:r>
            <a:r>
              <a:rPr lang="ru-RU" smtClean="0"/>
              <a:t> , док две нуле нису)</a:t>
            </a:r>
          </a:p>
          <a:p>
            <a:pPr lvl="1"/>
            <a:r>
              <a:rPr lang="ru-RU" smtClean="0"/>
              <a:t>на основу претходно реченог ми бисмо били склони да резултат изразимо као 8400 ± 900</a:t>
            </a:r>
            <a:endParaRPr lang="en-US" smtClean="0"/>
          </a:p>
          <a:p>
            <a:pPr lvl="0"/>
            <a:r>
              <a:rPr lang="ru-RU" smtClean="0"/>
              <a:t>ако је</a:t>
            </a:r>
            <a:r>
              <a:rPr lang="sr-Latn-CS" smtClean="0"/>
              <a:t> X </a:t>
            </a:r>
            <a:r>
              <a:rPr lang="ru-RU" smtClean="0"/>
              <a:t>=1.44</a:t>
            </a:r>
            <a:r>
              <a:rPr lang="sr-Latn-CS" smtClean="0"/>
              <a:t>88</a:t>
            </a:r>
            <a:r>
              <a:rPr lang="ru-RU" smtClean="0"/>
              <a:t> и  = 0.0290 онда треба писати</a:t>
            </a:r>
          </a:p>
          <a:p>
            <a:pPr lvl="1"/>
            <a:r>
              <a:rPr lang="ru-RU" smtClean="0"/>
              <a:t>1,449 ± 0,029</a:t>
            </a:r>
            <a:endParaRPr lang="en-US" smtClean="0"/>
          </a:p>
          <a:p>
            <a:pPr lvl="0"/>
            <a:r>
              <a:rPr lang="ru-RU" smtClean="0"/>
              <a:t>ако је, међутим,  = 0,0310 онда би требало писати</a:t>
            </a:r>
          </a:p>
          <a:p>
            <a:pPr lvl="1"/>
            <a:r>
              <a:rPr lang="ru-RU" smtClean="0"/>
              <a:t>као 1,45 ± 0,03</a:t>
            </a:r>
            <a:endParaRPr lang="en-US" smtClean="0"/>
          </a:p>
          <a:p>
            <a:pPr>
              <a:buNone/>
            </a:pP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A2479-F1F3-4F71-A17C-844A257F87DE}" type="slidenum">
              <a:rPr lang="en-US"/>
              <a:pPr/>
              <a:t>33</a:t>
            </a:fld>
            <a:endParaRPr lang="en-US"/>
          </a:p>
        </p:txBody>
      </p:sp>
      <p:sp>
        <p:nvSpPr>
          <p:cNvPr id="96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9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700" smtClean="0"/>
              <a:t>За  а = 1,5 ± 0,3 , b = 13,60 ± 0,09 и c = 2,5 ± 0,2</a:t>
            </a:r>
          </a:p>
          <a:p>
            <a:r>
              <a:rPr lang="ru-RU" sz="2800" smtClean="0"/>
              <a:t>Израчунати Y = abc</a:t>
            </a:r>
            <a:endParaRPr lang="en-US" sz="2800" smtClean="0"/>
          </a:p>
          <a:p>
            <a:r>
              <a:rPr lang="ru-RU" sz="2800" smtClean="0"/>
              <a:t>Решавање:</a:t>
            </a:r>
          </a:p>
          <a:p>
            <a:endParaRPr lang="en-US" smtClean="0"/>
          </a:p>
          <a:p>
            <a:endParaRPr lang="sr-Latn-CS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-206905" y="3520547"/>
          <a:ext cx="9913938" cy="2322512"/>
        </p:xfrm>
        <a:graphic>
          <a:graphicData uri="http://schemas.openxmlformats.org/presentationml/2006/ole">
            <p:oleObj spid="_x0000_s5122" name="Document" r:id="rId4" imgW="5772058" imgH="1629679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7D8E-2069-4AEB-8126-4ABECFD0EB27}" type="slidenum">
              <a:rPr lang="en-US"/>
              <a:pPr/>
              <a:t>34</a:t>
            </a:fld>
            <a:endParaRPr lang="en-US"/>
          </a:p>
        </p:txBody>
      </p:sp>
      <p:sp>
        <p:nvSpPr>
          <p:cNvPr id="96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9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mtClean="0"/>
              <a:t>Процену грешке треба да изразимо са једном значајном цифром</a:t>
            </a:r>
          </a:p>
          <a:p>
            <a:pPr>
              <a:lnSpc>
                <a:spcPct val="120000"/>
              </a:lnSpc>
            </a:pPr>
            <a:r>
              <a:rPr lang="ru-RU" smtClean="0"/>
              <a:t>Према правилима за заокруживање бројева то би дало </a:t>
            </a:r>
            <a:r>
              <a:rPr lang="ru-RU" smtClean="0">
                <a:sym typeface="Symbol"/>
              </a:rPr>
              <a:t></a:t>
            </a:r>
            <a:r>
              <a:rPr lang="ru-RU" smtClean="0"/>
              <a:t>Y</a:t>
            </a:r>
            <a:r>
              <a:rPr lang="sr-Cyrl-RS" smtClean="0"/>
              <a:t> = 10</a:t>
            </a:r>
          </a:p>
          <a:p>
            <a:pPr>
              <a:lnSpc>
                <a:spcPct val="120000"/>
              </a:lnSpc>
            </a:pPr>
            <a:r>
              <a:rPr lang="ru-RU" smtClean="0"/>
              <a:t>Будући да се ради о процени грешке, </a:t>
            </a:r>
          </a:p>
          <a:p>
            <a:pPr lvl="1">
              <a:lnSpc>
                <a:spcPct val="120000"/>
              </a:lnSpc>
            </a:pPr>
            <a:r>
              <a:rPr lang="ru-RU" smtClean="0"/>
              <a:t>боље је заокруживање извршити нагоре, што даје </a:t>
            </a:r>
            <a:r>
              <a:rPr lang="ru-RU" smtClean="0">
                <a:sym typeface="Symbol"/>
              </a:rPr>
              <a:t></a:t>
            </a:r>
            <a:r>
              <a:rPr lang="ru-RU" smtClean="0"/>
              <a:t>Y</a:t>
            </a:r>
            <a:r>
              <a:rPr lang="sr-Cyrl-RS" smtClean="0"/>
              <a:t> = 20</a:t>
            </a:r>
            <a:endParaRPr lang="ru-RU" smtClean="0"/>
          </a:p>
          <a:p>
            <a:pPr>
              <a:lnSpc>
                <a:spcPct val="120000"/>
              </a:lnSpc>
            </a:pPr>
            <a:r>
              <a:rPr lang="ru-RU" smtClean="0"/>
              <a:t>Без обзира да ли за </a:t>
            </a:r>
            <a:r>
              <a:rPr lang="ru-RU" smtClean="0">
                <a:sym typeface="Symbol"/>
              </a:rPr>
              <a:t></a:t>
            </a:r>
            <a:r>
              <a:rPr lang="ru-RU" smtClean="0"/>
              <a:t>Y узимамо вредност 10 или 20,</a:t>
            </a:r>
          </a:p>
          <a:p>
            <a:pPr lvl="1">
              <a:lnSpc>
                <a:spcPct val="120000"/>
              </a:lnSpc>
            </a:pPr>
            <a:r>
              <a:rPr lang="ru-RU" smtClean="0"/>
              <a:t>израчунату вредност за </a:t>
            </a:r>
            <a:r>
              <a:rPr lang="sr-Latn-CS" smtClean="0"/>
              <a:t>Y</a:t>
            </a:r>
            <a:r>
              <a:rPr lang="ru-RU" smtClean="0"/>
              <a:t> заокружићемо да десетице, то јест на 50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2F0-AF39-41D1-98FD-4A584DE26339}" type="slidenum">
              <a:rPr lang="en-US"/>
              <a:pPr/>
              <a:t>35</a:t>
            </a:fld>
            <a:endParaRPr lang="en-US"/>
          </a:p>
        </p:txBody>
      </p:sp>
      <p:sp>
        <p:nvSpPr>
          <p:cNvPr id="96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9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Најбоље решење задатка је</a:t>
            </a:r>
          </a:p>
          <a:p>
            <a:pPr lvl="1"/>
            <a:r>
              <a:rPr lang="en-GB" smtClean="0"/>
              <a:t>Y</a:t>
            </a:r>
            <a:r>
              <a:rPr lang="ru-RU" smtClean="0"/>
              <a:t> = 50 ± 20 </a:t>
            </a:r>
          </a:p>
          <a:p>
            <a:pPr lvl="1"/>
            <a:r>
              <a:rPr lang="ru-RU" smtClean="0"/>
              <a:t>тачним ће се сматрати и Y = 50 ± 10</a:t>
            </a:r>
          </a:p>
          <a:p>
            <a:r>
              <a:rPr lang="ru-RU" smtClean="0"/>
              <a:t>Ако бисмо применили поступак претходно описан</a:t>
            </a:r>
          </a:p>
          <a:p>
            <a:pPr lvl="1"/>
            <a:r>
              <a:rPr lang="ru-RU" smtClean="0"/>
              <a:t>онда бисмо као решење задатка имали </a:t>
            </a:r>
          </a:p>
          <a:p>
            <a:pPr lvl="1"/>
            <a:r>
              <a:rPr lang="ru-RU" smtClean="0"/>
              <a:t>Y = 51 ± 15.1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FE5C-72B9-4F5E-A1F8-E3F00228F48D}" type="slidenum">
              <a:rPr lang="en-US"/>
              <a:pPr/>
              <a:t>36</a:t>
            </a:fld>
            <a:endParaRPr lang="en-US"/>
          </a:p>
        </p:txBody>
      </p:sp>
      <p:sp>
        <p:nvSpPr>
          <p:cNvPr id="97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10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700" smtClean="0"/>
              <a:t>За  а = 1,5 ± 0,3 , b = 13,60 ± 0,09 и c = 2,5 ± 0,2</a:t>
            </a:r>
          </a:p>
          <a:p>
            <a:r>
              <a:rPr lang="ru-RU" sz="2800" smtClean="0"/>
              <a:t>Израчунати</a:t>
            </a:r>
            <a:endParaRPr lang="sr-Latn-CS" sz="2800"/>
          </a:p>
        </p:txBody>
      </p:sp>
      <p:graphicFrame>
        <p:nvGraphicFramePr>
          <p:cNvPr id="76803" name="Object 3"/>
          <p:cNvGraphicFramePr>
            <a:graphicFrameLocks noChangeAspect="1"/>
          </p:cNvGraphicFramePr>
          <p:nvPr/>
        </p:nvGraphicFramePr>
        <p:xfrm>
          <a:off x="-4973596" y="2730541"/>
          <a:ext cx="18168693" cy="754532"/>
        </p:xfrm>
        <a:graphic>
          <a:graphicData uri="http://schemas.openxmlformats.org/presentationml/2006/ole">
            <p:oleObj spid="_x0000_s76803" name="Document" r:id="rId4" imgW="5772058" imgH="240061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4D8E-A505-4620-9F59-8C1AE8076B1B}" type="slidenum">
              <a:rPr lang="en-US"/>
              <a:pPr/>
              <a:t>37</a:t>
            </a:fld>
            <a:endParaRPr lang="en-US"/>
          </a:p>
        </p:txBody>
      </p:sp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10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graphicFrame>
        <p:nvGraphicFramePr>
          <p:cNvPr id="74753" name="Object 1"/>
          <p:cNvGraphicFramePr>
            <a:graphicFrameLocks noChangeAspect="1"/>
          </p:cNvGraphicFramePr>
          <p:nvPr/>
        </p:nvGraphicFramePr>
        <p:xfrm>
          <a:off x="215900" y="1893369"/>
          <a:ext cx="8829675" cy="3263900"/>
        </p:xfrm>
        <a:graphic>
          <a:graphicData uri="http://schemas.openxmlformats.org/presentationml/2006/ole">
            <p:oleObj spid="_x0000_s74753" name="Document" r:id="rId4" imgW="5772058" imgH="2340864" progId="Word.Document.12">
              <p:embed/>
            </p:oleObj>
          </a:graphicData>
        </a:graphic>
      </p:graphicFrame>
      <p:graphicFrame>
        <p:nvGraphicFramePr>
          <p:cNvPr id="74754" name="Object 2"/>
          <p:cNvGraphicFramePr>
            <a:graphicFrameLocks noChangeAspect="1"/>
          </p:cNvGraphicFramePr>
          <p:nvPr/>
        </p:nvGraphicFramePr>
        <p:xfrm>
          <a:off x="246590" y="5410319"/>
          <a:ext cx="11875561" cy="493183"/>
        </p:xfrm>
        <a:graphic>
          <a:graphicData uri="http://schemas.openxmlformats.org/presentationml/2006/ole">
            <p:oleObj spid="_x0000_s74754" name="Document" r:id="rId5" imgW="5772058" imgH="240061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DCFAD-01AD-47C2-AF60-A297FF9AB320}" type="slidenum">
              <a:rPr lang="en-US"/>
              <a:pPr/>
              <a:t>4</a:t>
            </a:fld>
            <a:endParaRPr lang="en-US"/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mtClean="0"/>
              <a:t>У декадном запису бројева</a:t>
            </a:r>
          </a:p>
          <a:p>
            <a:pPr lvl="1"/>
            <a:r>
              <a:rPr lang="ru-RU" smtClean="0"/>
              <a:t>нула игра посебну улогу</a:t>
            </a:r>
          </a:p>
          <a:p>
            <a:r>
              <a:rPr lang="ru-RU" smtClean="0"/>
              <a:t>Нуле се пишу да би се остале цифре довеле у одговарајућу позицију</a:t>
            </a:r>
          </a:p>
          <a:p>
            <a:r>
              <a:rPr lang="ru-RU" smtClean="0"/>
              <a:t>Ако желимо да напишемо </a:t>
            </a:r>
            <a:r>
              <a:rPr lang="sr-Latn-CS" smtClean="0"/>
              <a:t>„</a:t>
            </a:r>
            <a:r>
              <a:rPr lang="ru-RU" smtClean="0"/>
              <a:t>двадесет три милиона</a:t>
            </a:r>
            <a:r>
              <a:rPr lang="sr-Latn-CS" smtClean="0"/>
              <a:t>“</a:t>
            </a:r>
            <a:r>
              <a:rPr lang="ru-RU" smtClean="0"/>
              <a:t> употребићемо цифре</a:t>
            </a:r>
          </a:p>
          <a:p>
            <a:pPr lvl="1"/>
            <a:r>
              <a:rPr lang="sr-Latn-CS" smtClean="0"/>
              <a:t>„</a:t>
            </a:r>
            <a:r>
              <a:rPr lang="ru-RU" smtClean="0"/>
              <a:t>2</a:t>
            </a:r>
            <a:r>
              <a:rPr lang="sr-Latn-CS" smtClean="0"/>
              <a:t>“</a:t>
            </a:r>
            <a:r>
              <a:rPr lang="ru-RU" smtClean="0"/>
              <a:t>, </a:t>
            </a:r>
            <a:r>
              <a:rPr lang="sr-Latn-CS" smtClean="0"/>
              <a:t>„</a:t>
            </a:r>
            <a:r>
              <a:rPr lang="ru-RU" smtClean="0"/>
              <a:t>3</a:t>
            </a:r>
            <a:r>
              <a:rPr lang="sr-Latn-CS" smtClean="0"/>
              <a:t>“</a:t>
            </a:r>
            <a:r>
              <a:rPr lang="ru-RU" smtClean="0"/>
              <a:t> и иза њих још шест нула (23000000)</a:t>
            </a:r>
          </a:p>
          <a:p>
            <a:r>
              <a:rPr lang="ru-RU" smtClean="0"/>
              <a:t>Да бисмо написали </a:t>
            </a:r>
            <a:r>
              <a:rPr lang="sr-Latn-CS" smtClean="0"/>
              <a:t>„</a:t>
            </a:r>
            <a:r>
              <a:rPr lang="sr-Cyrl-RS" smtClean="0"/>
              <a:t>д</a:t>
            </a:r>
            <a:r>
              <a:rPr lang="ru-RU" smtClean="0"/>
              <a:t>вадесет три хиљадита</a:t>
            </a:r>
            <a:r>
              <a:rPr lang="sr-Latn-RS" smtClean="0"/>
              <a:t>’’ </a:t>
            </a:r>
            <a:r>
              <a:rPr lang="ru-RU" smtClean="0"/>
              <a:t>употребићемо исте цифре</a:t>
            </a:r>
          </a:p>
          <a:p>
            <a:pPr lvl="1"/>
            <a:r>
              <a:rPr lang="sr-Latn-CS" smtClean="0"/>
              <a:t>„</a:t>
            </a:r>
            <a:r>
              <a:rPr lang="ru-RU" smtClean="0"/>
              <a:t>2</a:t>
            </a:r>
            <a:r>
              <a:rPr lang="sr-Latn-CS" smtClean="0"/>
              <a:t>“</a:t>
            </a:r>
            <a:r>
              <a:rPr lang="ru-RU" smtClean="0"/>
              <a:t> и </a:t>
            </a:r>
            <a:r>
              <a:rPr lang="sr-Latn-CS" smtClean="0"/>
              <a:t>„</a:t>
            </a:r>
            <a:r>
              <a:rPr lang="ru-RU" smtClean="0"/>
              <a:t>3</a:t>
            </a:r>
            <a:r>
              <a:rPr lang="sr-Latn-CS" smtClean="0"/>
              <a:t>“</a:t>
            </a:r>
            <a:r>
              <a:rPr lang="ru-RU" smtClean="0"/>
              <a:t>, али овога пута испред њих морају доћи три нуле (0,0023)</a:t>
            </a:r>
            <a:endParaRPr lang="en-US" smtClean="0"/>
          </a:p>
          <a:p>
            <a:pPr>
              <a:buNone/>
            </a:pP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0A5-9A32-4CA5-B806-7ACACA1BD03D}" type="slidenum">
              <a:rPr lang="en-US"/>
              <a:pPr/>
              <a:t>5</a:t>
            </a:fld>
            <a:endParaRPr lang="en-US"/>
          </a:p>
        </p:txBody>
      </p:sp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mtClean="0"/>
              <a:t>У случају бројева који се односе на резултате мерења</a:t>
            </a:r>
          </a:p>
          <a:p>
            <a:pPr lvl="1"/>
            <a:r>
              <a:rPr lang="ru-RU" smtClean="0"/>
              <a:t>те бројеве никада не познајемо тачно, него увек са неком експерименталном грешком</a:t>
            </a:r>
            <a:endParaRPr lang="sr-Cyrl-RS" smtClean="0"/>
          </a:p>
          <a:p>
            <a:r>
              <a:rPr lang="ru-RU" smtClean="0"/>
              <a:t>Бројеви који се односе на резултате мерења најчешће нису они који се непосредно очитавају са мерног инструмента</a:t>
            </a:r>
          </a:p>
          <a:p>
            <a:pPr lvl="1"/>
            <a:r>
              <a:rPr lang="ru-RU" smtClean="0"/>
              <a:t>него су добивени одређеним математичким операцијама над тим непосредно очитаним вредностима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2ED9-9CD5-4835-9189-D23034442710}" type="slidenum">
              <a:rPr lang="en-US"/>
              <a:pPr/>
              <a:t>6</a:t>
            </a:fld>
            <a:endParaRPr lang="en-US"/>
          </a:p>
        </p:txBody>
      </p:sp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Бројеви о којима је овде реч носе у себи одређену информацију о мереној величини</a:t>
            </a:r>
          </a:p>
          <a:p>
            <a:r>
              <a:rPr lang="ru-RU" smtClean="0"/>
              <a:t>Цифре које се појављују у декадном запису тих бројева садрже део </a:t>
            </a:r>
            <a:r>
              <a:rPr lang="sr-Cyrl-CS" smtClean="0"/>
              <a:t>т</a:t>
            </a:r>
            <a:r>
              <a:rPr lang="ru-RU" smtClean="0"/>
              <a:t>е информације</a:t>
            </a:r>
          </a:p>
          <a:p>
            <a:r>
              <a:rPr lang="ru-RU" i="1" smtClean="0"/>
              <a:t>Значајне цифре</a:t>
            </a:r>
            <a:r>
              <a:rPr lang="ru-RU" smtClean="0"/>
              <a:t> су оне које садрже релевантну информацију о мереној величини</a:t>
            </a:r>
          </a:p>
          <a:p>
            <a:pPr lvl="1"/>
            <a:r>
              <a:rPr lang="ru-RU" smtClean="0"/>
              <a:t>то може бити било која од цифара 0, 1, 2, 3, 4, 5, 6, 7, 8, 9</a:t>
            </a:r>
          </a:p>
          <a:p>
            <a:pPr lvl="1"/>
            <a:r>
              <a:rPr lang="ru-RU" smtClean="0"/>
              <a:t>за разлику од цифара које су употребљене да би се значајне цифре у декадном запису довеле у исправну позицију, то може да буде искључиво цифра 0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82A7-F2D1-45D9-AAF5-FBF6BCDA63EF}" type="slidenum">
              <a:rPr lang="en-US"/>
              <a:pPr/>
              <a:t>7</a:t>
            </a:fld>
            <a:endParaRPr lang="en-US"/>
          </a:p>
        </p:txBody>
      </p:sp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Пример 1</a:t>
            </a:r>
            <a:r>
              <a:rPr lang="ru-RU" smtClean="0"/>
              <a:t>. </a:t>
            </a:r>
            <a:endParaRPr lang="sr-Latn-CS"/>
          </a:p>
        </p:txBody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Када се каже да у процесу добивања гвожђа температура у доњем делу високе пећи износи 1800 </a:t>
            </a:r>
            <a:r>
              <a:rPr lang="en-US" baseline="30000" smtClean="0"/>
              <a:t>o</a:t>
            </a:r>
            <a:r>
              <a:rPr lang="en-US" smtClean="0"/>
              <a:t>C</a:t>
            </a:r>
            <a:endParaRPr lang="sr-Cyrl-RS" smtClean="0"/>
          </a:p>
          <a:p>
            <a:pPr lvl="1"/>
            <a:r>
              <a:rPr lang="ru-RU" smtClean="0"/>
              <a:t>онда су </a:t>
            </a:r>
            <a:r>
              <a:rPr lang="sr-Latn-CS" smtClean="0"/>
              <a:t>„1“ </a:t>
            </a:r>
            <a:r>
              <a:rPr lang="ru-RU" smtClean="0"/>
              <a:t>и </a:t>
            </a:r>
            <a:r>
              <a:rPr lang="sr-Latn-CS" smtClean="0"/>
              <a:t>„8“ </a:t>
            </a:r>
            <a:r>
              <a:rPr lang="sr-Cyrl-CS" smtClean="0"/>
              <a:t>з</a:t>
            </a:r>
            <a:r>
              <a:rPr lang="ru-RU" smtClean="0"/>
              <a:t>начајне цифре, а преостале две нуле нису</a:t>
            </a:r>
          </a:p>
          <a:p>
            <a:r>
              <a:rPr lang="ru-RU" smtClean="0"/>
              <a:t>Када се каже да степен дисоцијације 0,2 моларног раствора сирћетне киселине износи 0,0095</a:t>
            </a:r>
          </a:p>
          <a:p>
            <a:pPr lvl="1"/>
            <a:r>
              <a:rPr lang="ru-RU" smtClean="0"/>
              <a:t>онда су </a:t>
            </a:r>
            <a:r>
              <a:rPr lang="sr-Latn-CS" smtClean="0"/>
              <a:t>„9“</a:t>
            </a:r>
            <a:r>
              <a:rPr lang="sr-Cyrl-CS" smtClean="0"/>
              <a:t> и</a:t>
            </a:r>
            <a:r>
              <a:rPr lang="sr-Latn-CS" smtClean="0"/>
              <a:t> „5“</a:t>
            </a:r>
            <a:r>
              <a:rPr lang="ru-RU" smtClean="0"/>
              <a:t> значајне цифре, а три нуле нису</a:t>
            </a:r>
          </a:p>
          <a:p>
            <a:r>
              <a:rPr lang="ru-RU" smtClean="0"/>
              <a:t>У хемији 2,0</a:t>
            </a:r>
            <a:r>
              <a:rPr lang="sr-Latn-CS" smtClean="0"/>
              <a:t>g </a:t>
            </a:r>
            <a:r>
              <a:rPr lang="sr-Cyrl-CS" smtClean="0"/>
              <a:t>и 2000</a:t>
            </a:r>
            <a:r>
              <a:rPr lang="sr-Latn-CS" smtClean="0"/>
              <a:t>g </a:t>
            </a:r>
            <a:r>
              <a:rPr lang="sr-Cyrl-CS" smtClean="0"/>
              <a:t>немају исто значење, </a:t>
            </a:r>
          </a:p>
          <a:p>
            <a:pPr lvl="1"/>
            <a:r>
              <a:rPr lang="ru-RU" smtClean="0"/>
              <a:t>у броју 2,0000 ове четири нуле су значајне цифре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7695-60A2-4A00-AA16-C16B9525D231}" type="slidenum">
              <a:rPr lang="en-US"/>
              <a:pPr/>
              <a:t>8</a:t>
            </a:fld>
            <a:endParaRPr lang="en-US"/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 се занимамо за бројеве који су резултати мерења</a:t>
            </a:r>
          </a:p>
          <a:p>
            <a:pPr lvl="1"/>
            <a:r>
              <a:rPr lang="ru-RU" smtClean="0"/>
              <a:t>и који су увек познати само у оквиру неке експерименталне грешке</a:t>
            </a:r>
          </a:p>
          <a:p>
            <a:r>
              <a:rPr lang="ru-RU" smtClean="0"/>
              <a:t>У њиховом декадном запису разликујемо</a:t>
            </a:r>
          </a:p>
          <a:p>
            <a:pPr lvl="1"/>
            <a:r>
              <a:rPr lang="ru-RU" i="1" smtClean="0"/>
              <a:t>сигурне, </a:t>
            </a:r>
          </a:p>
          <a:p>
            <a:pPr lvl="1"/>
            <a:r>
              <a:rPr lang="ru-RU" i="1" smtClean="0"/>
              <a:t>сумњиве </a:t>
            </a:r>
            <a:r>
              <a:rPr lang="ru-RU" smtClean="0"/>
              <a:t>и</a:t>
            </a:r>
            <a:r>
              <a:rPr lang="ru-RU" i="1" smtClean="0"/>
              <a:t> </a:t>
            </a:r>
          </a:p>
          <a:p>
            <a:pPr lvl="1"/>
            <a:r>
              <a:rPr lang="ru-RU" i="1" smtClean="0"/>
              <a:t>непотребне цифре</a:t>
            </a:r>
            <a:endParaRPr lang="en-US" smtClean="0"/>
          </a:p>
          <a:p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</a:t>
            </a:r>
            <a:r>
              <a:rPr lang="sr-Latn-RS" smtClean="0"/>
              <a:t>15</a:t>
            </a:r>
            <a:r>
              <a:rPr lang="en-US" smtClean="0"/>
              <a:t>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Обрада резултата мерења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6DAB-5B6D-43FB-BE6C-1B374776B305}" type="slidenum">
              <a:rPr lang="en-US"/>
              <a:pPr/>
              <a:t>9</a:t>
            </a:fld>
            <a:endParaRPr lang="en-US"/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Значајне, сигурне, сумњиве и непотребне цифре</a:t>
            </a:r>
            <a:endParaRPr lang="sr-Latn-CS"/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428750"/>
            <a:ext cx="8229600" cy="4725988"/>
          </a:xfrm>
        </p:spPr>
        <p:txBody>
          <a:bodyPr/>
          <a:lstStyle/>
          <a:p>
            <a:r>
              <a:rPr lang="ru-RU" smtClean="0"/>
              <a:t>Нека је </a:t>
            </a:r>
            <a:r>
              <a:rPr lang="en-GB" smtClean="0"/>
              <a:t>X</a:t>
            </a:r>
            <a:r>
              <a:rPr lang="ru-RU" smtClean="0"/>
              <a:t> процена апсолутне грешке неке измерене величине </a:t>
            </a:r>
            <a:r>
              <a:rPr lang="en-GB" smtClean="0"/>
              <a:t>X</a:t>
            </a:r>
            <a:endParaRPr lang="sr-Cyrl-RS" smtClean="0"/>
          </a:p>
          <a:p>
            <a:pPr lvl="1"/>
            <a:r>
              <a:rPr lang="ru-RU" smtClean="0"/>
              <a:t>апсолутну грешку изражавамо са једном значајном цифром</a:t>
            </a:r>
            <a:endParaRPr lang="en-US" smtClean="0"/>
          </a:p>
          <a:p>
            <a:r>
              <a:rPr lang="ru-RU" smtClean="0"/>
              <a:t>У декадном запису броја </a:t>
            </a:r>
            <a:r>
              <a:rPr lang="sr-Latn-CS" smtClean="0"/>
              <a:t>X</a:t>
            </a:r>
            <a:endParaRPr lang="sr-Cyrl-RS" smtClean="0"/>
          </a:p>
          <a:p>
            <a:pPr lvl="1"/>
            <a:r>
              <a:rPr lang="ru-RU" i="1" smtClean="0"/>
              <a:t>сигурне цифре</a:t>
            </a:r>
            <a:r>
              <a:rPr lang="ru-RU" smtClean="0"/>
              <a:t> су оне чији су доприноси броју </a:t>
            </a:r>
            <a:r>
              <a:rPr lang="en-GB" smtClean="0"/>
              <a:t>X </a:t>
            </a:r>
            <a:r>
              <a:rPr lang="sr-Cyrl-CS" smtClean="0"/>
              <a:t>з</a:t>
            </a:r>
            <a:r>
              <a:rPr lang="ru-RU" smtClean="0"/>
              <a:t>а један или више редова величина већи од </a:t>
            </a:r>
            <a:r>
              <a:rPr lang="en-GB" smtClean="0"/>
              <a:t>X</a:t>
            </a:r>
            <a:endParaRPr lang="sr-Cyrl-RS" smtClean="0"/>
          </a:p>
          <a:p>
            <a:pPr marL="342900" lvl="1" indent="-342900">
              <a:buFontTx/>
              <a:buChar char="•"/>
            </a:pPr>
            <a:r>
              <a:rPr lang="ru-RU" i="1" smtClean="0"/>
              <a:t>Сумњива цифра</a:t>
            </a:r>
            <a:r>
              <a:rPr lang="ru-RU" smtClean="0"/>
              <a:t> је она чији је допринос броју </a:t>
            </a:r>
            <a:r>
              <a:rPr lang="en-GB" smtClean="0"/>
              <a:t>X</a:t>
            </a:r>
            <a:r>
              <a:rPr lang="sr-Cyrl-CS" smtClean="0"/>
              <a:t> исте величине као </a:t>
            </a:r>
            <a:r>
              <a:rPr lang="en-GB" smtClean="0"/>
              <a:t>X</a:t>
            </a:r>
            <a:endParaRPr lang="sr-Latn-CS" smtClean="0"/>
          </a:p>
          <a:p>
            <a:endParaRPr lang="sr-Cyrl-R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ejt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Templejt</Template>
  <TotalTime>153</TotalTime>
  <Words>2540</Words>
  <Application>Microsoft Office PowerPoint</Application>
  <PresentationFormat>On-screen Show (4:3)</PresentationFormat>
  <Paragraphs>371</Paragraphs>
  <Slides>37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Templejt</vt:lpstr>
      <vt:lpstr>Document</vt:lpstr>
      <vt:lpstr>ИНТЕГРИСАНЕ АКАДЕМСКЕ  СТУДИЈЕ ФАРМАЦИЈЕ  И16 ОБРАДА РЕЗУЛТАТА МЕРЕЊА </vt:lpstr>
      <vt:lpstr>Заокруживање бројева који се односе на резултате мерења</vt:lpstr>
      <vt:lpstr>Значајне, сигурне, сумњиве и непотребне цифре</vt:lpstr>
      <vt:lpstr>Значајне, сигурне, сумњиве и непотребне цифре</vt:lpstr>
      <vt:lpstr>Значајне, сигурне, сумњиве и непотребне цифре</vt:lpstr>
      <vt:lpstr>Значајне, сигурне, сумњиве и непотребне цифре</vt:lpstr>
      <vt:lpstr>Пример 1. </vt:lpstr>
      <vt:lpstr>Значајне, сигурне, сумњиве и непотребне цифре</vt:lpstr>
      <vt:lpstr>Значајне, сигурне, сумњиве и непотребне цифре</vt:lpstr>
      <vt:lpstr>Значајне, сигурне, сумњиве и непотребне цифре</vt:lpstr>
      <vt:lpstr>Пример 2. </vt:lpstr>
      <vt:lpstr>Пример 2. </vt:lpstr>
      <vt:lpstr>Пример 2. </vt:lpstr>
      <vt:lpstr>Пример 3. </vt:lpstr>
      <vt:lpstr>Пример 4. </vt:lpstr>
      <vt:lpstr>Правила за заокруживање бројева</vt:lpstr>
      <vt:lpstr>Правила за заокруживање бројева</vt:lpstr>
      <vt:lpstr>Правила за заокруживање бројева</vt:lpstr>
      <vt:lpstr>Заокружити на три децимале следеће бројеве</vt:lpstr>
      <vt:lpstr>Заокружити на тачност до на стотину следеће бројеве</vt:lpstr>
      <vt:lpstr>Правила за заокруживање резултата мерења</vt:lpstr>
      <vt:lpstr>Правила за заокруживање резултата мерења</vt:lpstr>
      <vt:lpstr>Пример 7. </vt:lpstr>
      <vt:lpstr>Пример 7. </vt:lpstr>
      <vt:lpstr>Правила за заокруживање резултата мерења</vt:lpstr>
      <vt:lpstr>Правила за заокруживање резултата мерења</vt:lpstr>
      <vt:lpstr>Пример 8. </vt:lpstr>
      <vt:lpstr>Пример 8. </vt:lpstr>
      <vt:lpstr>Напомена 1</vt:lpstr>
      <vt:lpstr>Један алтернативни поступак за изражавање апсолутне грешке</vt:lpstr>
      <vt:lpstr>Један алтернативни поступак за изражавање апсолутне грешке</vt:lpstr>
      <vt:lpstr>Један алтернативни поступак за изражавање апсолутне грешке</vt:lpstr>
      <vt:lpstr>Пример 9. </vt:lpstr>
      <vt:lpstr>Пример 9. </vt:lpstr>
      <vt:lpstr>Пример 9. </vt:lpstr>
      <vt:lpstr>Пример 10. </vt:lpstr>
      <vt:lpstr>Пример 10.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ЗАОКРУЖИВАЊЕ</dc:title>
  <dc:creator>User</dc:creator>
  <cp:lastModifiedBy>Ksenija</cp:lastModifiedBy>
  <cp:revision>84</cp:revision>
  <dcterms:created xsi:type="dcterms:W3CDTF">2016-10-09T08:34:03Z</dcterms:created>
  <dcterms:modified xsi:type="dcterms:W3CDTF">2019-08-03T17:51:09Z</dcterms:modified>
</cp:coreProperties>
</file>